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73" r:id="rId4"/>
    <p:sldId id="292" r:id="rId5"/>
    <p:sldId id="293" r:id="rId6"/>
    <p:sldId id="272" r:id="rId7"/>
    <p:sldId id="261" r:id="rId8"/>
    <p:sldId id="266" r:id="rId9"/>
    <p:sldId id="267" r:id="rId10"/>
    <p:sldId id="268" r:id="rId11"/>
    <p:sldId id="270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300" r:id="rId20"/>
    <p:sldId id="301" r:id="rId21"/>
    <p:sldId id="295" r:id="rId22"/>
    <p:sldId id="296" r:id="rId23"/>
    <p:sldId id="297" r:id="rId24"/>
    <p:sldId id="298" r:id="rId25"/>
    <p:sldId id="299" r:id="rId26"/>
    <p:sldId id="294" r:id="rId27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22" autoAdjust="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6FF050A-09D7-471C-BCBB-A2454D9DB19D}" type="datetimeFigureOut">
              <a:rPr lang="lt-LT" smtClean="0"/>
              <a:pPr/>
              <a:t>2020-11-18</a:t>
            </a:fld>
            <a:endParaRPr lang="lt-LT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lt-LT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5B6E541-F3AA-4EB4-AB76-53612D0C2D6F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050A-09D7-471C-BCBB-A2454D9DB19D}" type="datetimeFigureOut">
              <a:rPr lang="lt-LT" smtClean="0"/>
              <a:pPr/>
              <a:t>2020-11-18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E541-F3AA-4EB4-AB76-53612D0C2D6F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050A-09D7-471C-BCBB-A2454D9DB19D}" type="datetimeFigureOut">
              <a:rPr lang="lt-LT" smtClean="0"/>
              <a:pPr/>
              <a:t>2020-11-18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E541-F3AA-4EB4-AB76-53612D0C2D6F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050A-09D7-471C-BCBB-A2454D9DB19D}" type="datetimeFigureOut">
              <a:rPr lang="lt-LT" smtClean="0"/>
              <a:pPr/>
              <a:t>2020-11-18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E541-F3AA-4EB4-AB76-53612D0C2D6F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050A-09D7-471C-BCBB-A2454D9DB19D}" type="datetimeFigureOut">
              <a:rPr lang="lt-LT" smtClean="0"/>
              <a:pPr/>
              <a:t>2020-11-18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E541-F3AA-4EB4-AB76-53612D0C2D6F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050A-09D7-471C-BCBB-A2454D9DB19D}" type="datetimeFigureOut">
              <a:rPr lang="lt-LT" smtClean="0"/>
              <a:pPr/>
              <a:t>2020-11-18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E541-F3AA-4EB4-AB76-53612D0C2D6F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050A-09D7-471C-BCBB-A2454D9DB19D}" type="datetimeFigureOut">
              <a:rPr lang="lt-LT" smtClean="0"/>
              <a:pPr/>
              <a:t>2020-11-18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E541-F3AA-4EB4-AB76-53612D0C2D6F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050A-09D7-471C-BCBB-A2454D9DB19D}" type="datetimeFigureOut">
              <a:rPr lang="lt-LT" smtClean="0"/>
              <a:pPr/>
              <a:t>2020-11-18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E541-F3AA-4EB4-AB76-53612D0C2D6F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050A-09D7-471C-BCBB-A2454D9DB19D}" type="datetimeFigureOut">
              <a:rPr lang="lt-LT" smtClean="0"/>
              <a:pPr/>
              <a:t>2020-11-18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E541-F3AA-4EB4-AB76-53612D0C2D6F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6FF050A-09D7-471C-BCBB-A2454D9DB19D}" type="datetimeFigureOut">
              <a:rPr lang="lt-LT" smtClean="0"/>
              <a:pPr/>
              <a:t>2020-11-18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E541-F3AA-4EB4-AB76-53612D0C2D6F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6FF050A-09D7-471C-BCBB-A2454D9DB19D}" type="datetimeFigureOut">
              <a:rPr lang="lt-LT" smtClean="0"/>
              <a:pPr/>
              <a:t>2020-11-18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5B6E541-F3AA-4EB4-AB76-53612D0C2D6F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6FF050A-09D7-471C-BCBB-A2454D9DB19D}" type="datetimeFigureOut">
              <a:rPr lang="lt-LT" smtClean="0"/>
              <a:pPr/>
              <a:t>2020-11-18</a:t>
            </a:fld>
            <a:endParaRPr lang="lt-LT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lt-LT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5B6E541-F3AA-4EB4-AB76-53612D0C2D6F}" type="slidenum">
              <a:rPr lang="lt-LT" smtClean="0"/>
              <a:pPr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576064"/>
          </a:xfrm>
        </p:spPr>
        <p:txBody>
          <a:bodyPr>
            <a:normAutofit/>
          </a:bodyPr>
          <a:lstStyle/>
          <a:p>
            <a:pPr algn="ctr"/>
            <a:r>
              <a:rPr lang="lt-LT" sz="1400" b="1" dirty="0" smtClean="0">
                <a:latin typeface="Times New Roman" pitchFamily="18" charset="0"/>
                <a:cs typeface="Times New Roman" pitchFamily="18" charset="0"/>
              </a:rPr>
              <a:t>GARGŽDŲ LOPŠELIS-DARŽELIS „NAMINUKAS“</a:t>
            </a:r>
            <a:endParaRPr lang="lt-LT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628800"/>
            <a:ext cx="8064896" cy="4010000"/>
          </a:xfrm>
        </p:spPr>
        <p:txBody>
          <a:bodyPr>
            <a:normAutofit/>
          </a:bodyPr>
          <a:lstStyle/>
          <a:p>
            <a:pPr algn="ctr"/>
            <a:r>
              <a:rPr lang="lt-LT" sz="2800" b="1" dirty="0" smtClean="0">
                <a:latin typeface="Times New Roman" pitchFamily="18" charset="0"/>
                <a:cs typeface="Times New Roman" pitchFamily="18" charset="0"/>
              </a:rPr>
              <a:t>INOVATYVIŲ  PRAKTIKŲ  TAIKYMAS</a:t>
            </a:r>
          </a:p>
          <a:p>
            <a:pPr algn="ctr"/>
            <a:r>
              <a:rPr lang="lt-LT" sz="2800" b="1" dirty="0" smtClean="0">
                <a:latin typeface="Times New Roman" pitchFamily="18" charset="0"/>
                <a:cs typeface="Times New Roman" pitchFamily="18" charset="0"/>
              </a:rPr>
              <a:t>KOKYBIŠKAM  IKIMOKYKLINIAM  IR PRIEŠMOKYKLINIAM  UGDYMUI</a:t>
            </a:r>
          </a:p>
          <a:p>
            <a:endParaRPr lang="lt-LT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lt-LT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lt-LT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Parengė: Rima Butkuvienė, direktoriaus pavaduotoja ugdymui</a:t>
            </a:r>
          </a:p>
          <a:p>
            <a:endParaRPr lang="lt-LT" sz="1400" dirty="0">
              <a:latin typeface="Times New Roman" pitchFamily="18" charset="0"/>
              <a:cs typeface="Times New Roman" pitchFamily="18" charset="0"/>
            </a:endParaRPr>
          </a:p>
          <a:p>
            <a:endParaRPr lang="lt-LT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lt-LT" sz="1400" dirty="0" smtClean="0">
                <a:latin typeface="Times New Roman" pitchFamily="18" charset="0"/>
                <a:cs typeface="Times New Roman" pitchFamily="18" charset="0"/>
              </a:rPr>
              <a:t>2020 m. vasario 26 d.</a:t>
            </a:r>
            <a:endParaRPr lang="lt-LT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lt-LT" dirty="0" smtClean="0"/>
              <a:t>Byra smėlis pro tarpus tarp pirštų – </a:t>
            </a:r>
            <a:r>
              <a:rPr lang="lt-LT" b="1" dirty="0" smtClean="0"/>
              <a:t>vaikas vykdo mokslinį tyrimą;</a:t>
            </a:r>
          </a:p>
          <a:p>
            <a:pPr algn="just"/>
            <a:endParaRPr lang="lt-LT" dirty="0" smtClean="0"/>
          </a:p>
          <a:p>
            <a:pPr algn="just"/>
            <a:r>
              <a:rPr lang="lt-LT" dirty="0" smtClean="0"/>
              <a:t>mokytoja paduoda sietelį (</a:t>
            </a:r>
            <a:r>
              <a:rPr lang="lt-LT" b="1" dirty="0" smtClean="0"/>
              <a:t>technologija);</a:t>
            </a:r>
          </a:p>
          <a:p>
            <a:pPr algn="just"/>
            <a:endParaRPr lang="lt-LT" dirty="0" smtClean="0"/>
          </a:p>
          <a:p>
            <a:pPr algn="just"/>
            <a:r>
              <a:rPr lang="lt-LT" dirty="0" smtClean="0"/>
              <a:t>kartu su vaiku mokytoja skaičiuoja kiek kartų smėliu užpildomas ir ištuštinamas sietelis </a:t>
            </a:r>
            <a:r>
              <a:rPr lang="lt-LT" b="1" dirty="0" smtClean="0"/>
              <a:t>(matematika);</a:t>
            </a:r>
          </a:p>
          <a:p>
            <a:pPr algn="just"/>
            <a:endParaRPr lang="lt-LT" dirty="0" smtClean="0"/>
          </a:p>
          <a:p>
            <a:pPr algn="just"/>
            <a:r>
              <a:rPr lang="lt-LT" dirty="0" smtClean="0"/>
              <a:t>smėlis sušlapinimas vandeniu... </a:t>
            </a:r>
            <a:r>
              <a:rPr lang="lt-LT" b="1" dirty="0" smtClean="0"/>
              <a:t>(gamtamokslinis aspektas).</a:t>
            </a:r>
          </a:p>
          <a:p>
            <a:pPr algn="just"/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>
                <a:solidFill>
                  <a:srgbClr val="00B050"/>
                </a:solidFill>
              </a:rPr>
              <a:t>STEAM  smėlio dėžėje (2-3 m.)</a:t>
            </a:r>
            <a:br>
              <a:rPr lang="lt-LT" dirty="0" smtClean="0">
                <a:solidFill>
                  <a:srgbClr val="00B050"/>
                </a:solidFill>
              </a:rPr>
            </a:br>
            <a:endParaRPr lang="lt-LT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507288" cy="5376672"/>
          </a:xfrm>
        </p:spPr>
        <p:txBody>
          <a:bodyPr/>
          <a:lstStyle/>
          <a:p>
            <a:pPr algn="just">
              <a:buNone/>
            </a:pPr>
            <a:r>
              <a:rPr lang="lt-LT" dirty="0" smtClean="0"/>
              <a:t>  Grupėje sukuriama tyrinėjimui ir eksperimentavimui palanki aplinka bendradarbiaujant su tėvais:</a:t>
            </a:r>
          </a:p>
          <a:p>
            <a:pPr algn="just"/>
            <a:r>
              <a:rPr lang="lt-LT" dirty="0" smtClean="0"/>
              <a:t> su specialiomis priemonėmis (mikroskopai, mėgintuvėliai, kolbelės ir kt.); </a:t>
            </a:r>
          </a:p>
          <a:p>
            <a:pPr algn="just"/>
            <a:r>
              <a:rPr lang="lt-LT" dirty="0" smtClean="0"/>
              <a:t>nuolat į grupę atkeliaujančiomis medžiagomis (soda, actas ir kt.); </a:t>
            </a:r>
          </a:p>
          <a:p>
            <a:pPr algn="just"/>
            <a:r>
              <a:rPr lang="lt-LT" dirty="0" smtClean="0"/>
              <a:t>o taip pat kasdienėmis priemonėmis (balionai, šiaudeliai, vinukai ir kt.).</a:t>
            </a:r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dirty="0" smtClean="0"/>
              <a:t>1.Inovatyvi praktika:</a:t>
            </a:r>
            <a:br>
              <a:rPr lang="lt-LT" sz="3200" dirty="0" smtClean="0"/>
            </a:br>
            <a:r>
              <a:rPr lang="lt-LT" sz="2200" dirty="0" smtClean="0"/>
              <a:t>Grupė kaip tyrinėjimo ir eksperimentavimo laboratorija</a:t>
            </a:r>
            <a:endParaRPr lang="lt-LT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lt-LT" dirty="0" smtClean="0"/>
              <a:t>  Erdvė, kurioje yra kriauklė su vandeniu, taip   reikalingu tyrinėjimams.</a:t>
            </a:r>
          </a:p>
          <a:p>
            <a:pPr algn="just">
              <a:buNone/>
            </a:pPr>
            <a:r>
              <a:rPr lang="lt-LT" dirty="0" smtClean="0"/>
              <a:t>  Kaupiamos priemonės visoms STEAM veikloms:</a:t>
            </a:r>
          </a:p>
          <a:p>
            <a:pPr algn="just">
              <a:buNone/>
            </a:pPr>
            <a:endParaRPr lang="lt-LT" dirty="0" smtClean="0"/>
          </a:p>
          <a:p>
            <a:pPr algn="just"/>
            <a:r>
              <a:rPr lang="lt-LT" dirty="0" smtClean="0"/>
              <a:t>tyrinėjimų knygos, enciklopedijos, didinamieji stiklai, mikroskopai, piltuvėliai, pipetės, priemonės sodininkystei, vėjarodės, lietaus matuoklai, magnetai, linzės ir prizmės ir kt. (</a:t>
            </a:r>
            <a:r>
              <a:rPr lang="lt-LT" b="1" dirty="0" smtClean="0"/>
              <a:t>gamtamoksliniam ugdymui</a:t>
            </a:r>
            <a:r>
              <a:rPr lang="lt-LT" dirty="0" smtClean="0"/>
              <a:t>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t-LT" sz="3200" dirty="0" smtClean="0"/>
              <a:t>2.Inovatyvi praktika:</a:t>
            </a:r>
            <a:r>
              <a:rPr lang="lt-LT" sz="2400" dirty="0" smtClean="0"/>
              <a:t/>
            </a:r>
            <a:br>
              <a:rPr lang="lt-LT" sz="2400" dirty="0" smtClean="0"/>
            </a:br>
            <a:r>
              <a:rPr lang="lt-LT" sz="2000" dirty="0" smtClean="0"/>
              <a:t>Tyrinėjimų laboratorija, inovacijų kambarys atskiroje erdvėje, skirtas visiems įstaigos vaikams.</a:t>
            </a:r>
            <a:endParaRPr lang="lt-LT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026563"/>
          </a:xfrm>
        </p:spPr>
        <p:txBody>
          <a:bodyPr>
            <a:normAutofit fontScale="92500" lnSpcReduction="10000"/>
          </a:bodyPr>
          <a:lstStyle/>
          <a:p>
            <a:r>
              <a:rPr lang="lt-LT" dirty="0" smtClean="0"/>
              <a:t>fotoaparatas, mobilus telefonas, kompiuteriai, išmaniosios lentos, grindys, seni mechanizmai – laikrodžiai, telefono aparatai, robotikos priemonės, semtuvėliai, džiovintuvai, </a:t>
            </a:r>
            <a:r>
              <a:rPr lang="lt-LT" dirty="0"/>
              <a:t>svarstyklės, p</a:t>
            </a:r>
            <a:r>
              <a:rPr lang="lt-LT" dirty="0" smtClean="0"/>
              <a:t>rogramavimo </a:t>
            </a:r>
            <a:r>
              <a:rPr lang="lt-LT" dirty="0"/>
              <a:t>pradmenų ir problemų sprendimo mokymosi priemonė edukacinė bitutė „</a:t>
            </a:r>
            <a:r>
              <a:rPr lang="lt-LT" dirty="0" err="1"/>
              <a:t>Bee-Bot“</a:t>
            </a:r>
            <a:r>
              <a:rPr lang="lt-LT" dirty="0"/>
              <a:t> priešmokyklinėje </a:t>
            </a:r>
            <a:r>
              <a:rPr lang="lt-LT" dirty="0" smtClean="0"/>
              <a:t>grupėje (</a:t>
            </a:r>
            <a:r>
              <a:rPr lang="lt-LT" b="1" dirty="0" smtClean="0"/>
              <a:t>technologiniam ugdymui</a:t>
            </a:r>
            <a:r>
              <a:rPr lang="lt-LT" dirty="0" smtClean="0"/>
              <a:t>);</a:t>
            </a:r>
          </a:p>
          <a:p>
            <a:endParaRPr lang="lt-LT" dirty="0" smtClean="0"/>
          </a:p>
          <a:p>
            <a:r>
              <a:rPr lang="lt-LT" dirty="0" smtClean="0"/>
              <a:t>statybinės medžiagos – kubeliai, konstruktoriai, matavimo priemonės, garso, greičio matuoklai, popierius ir rašikliai, medis, vinys, varžtai, plaktukai, žirklės ir kt. (</a:t>
            </a:r>
            <a:r>
              <a:rPr lang="lt-LT" b="1" dirty="0" smtClean="0"/>
              <a:t>inžineriniam ugdymui</a:t>
            </a:r>
            <a:r>
              <a:rPr lang="lt-LT" dirty="0" smtClean="0"/>
              <a:t>)</a:t>
            </a:r>
          </a:p>
          <a:p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.</a:t>
            </a:r>
            <a:endParaRPr lang="lt-L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matavimo šaukštai, indai, liniuotės, matavimo juostos, karoliukai, kauliukai, stalo žaidimai, domino, laikrodžiai, skaitytuvai ir kt. (</a:t>
            </a:r>
            <a:r>
              <a:rPr lang="lt-LT" b="1" dirty="0" smtClean="0"/>
              <a:t>matematiniam ugdymui</a:t>
            </a:r>
            <a:r>
              <a:rPr lang="lt-LT" dirty="0" smtClean="0"/>
              <a:t>).</a:t>
            </a:r>
          </a:p>
          <a:p>
            <a:endParaRPr lang="lt-LT" dirty="0" smtClean="0"/>
          </a:p>
          <a:p>
            <a:r>
              <a:rPr lang="lt-LT" dirty="0" smtClean="0"/>
              <a:t>įvairios priemonės </a:t>
            </a:r>
            <a:r>
              <a:rPr lang="lt-LT" b="1" dirty="0" smtClean="0"/>
              <a:t>meniniam ugdymui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.</a:t>
            </a:r>
            <a:endParaRPr lang="lt-L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lt-LT" dirty="0" smtClean="0"/>
              <a:t>  Tai mobilios tyrinėjimų laboratorijos pavyzdys – inovatyvių STEAM žaislų biblioteka įkurta kabinete.</a:t>
            </a:r>
          </a:p>
          <a:p>
            <a:pPr algn="just">
              <a:buNone/>
            </a:pPr>
            <a:endParaRPr lang="lt-LT" dirty="0" smtClean="0"/>
          </a:p>
          <a:p>
            <a:pPr algn="just">
              <a:buNone/>
            </a:pPr>
            <a:r>
              <a:rPr lang="lt-LT" dirty="0" smtClean="0"/>
              <a:t>   Pedagogai, suplanavę vaikų tyrinėjimams skirtas veiklas, pagal poreikį pasiima priemones į grupę. </a:t>
            </a:r>
          </a:p>
          <a:p>
            <a:pPr algn="just">
              <a:buNone/>
            </a:pPr>
            <a:r>
              <a:rPr lang="lt-LT" dirty="0" smtClean="0"/>
              <a:t>   Priemones į kabinetą grąžina tada, kai vaikai išbando su jomis kuo įvairesnes tyrinėjimo idėjas.</a:t>
            </a:r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sz="3600" dirty="0" smtClean="0"/>
              <a:t>3.Inovatyvi praktika:</a:t>
            </a:r>
            <a:br>
              <a:rPr lang="lt-LT" sz="3600" dirty="0" smtClean="0"/>
            </a:br>
            <a:r>
              <a:rPr lang="lt-LT" sz="2200" dirty="0" smtClean="0"/>
              <a:t>Vaikų tyrinėjimams ir STEAM veikloms skirtų žaislų biblioteka.</a:t>
            </a:r>
            <a:endParaRPr lang="lt-LT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t-LT" dirty="0" smtClean="0"/>
              <a:t>   </a:t>
            </a:r>
            <a:r>
              <a:rPr lang="lt-LT" b="1" dirty="0" smtClean="0"/>
              <a:t>Edukacinis projektas „Linksmoji laboratorija“</a:t>
            </a:r>
          </a:p>
          <a:p>
            <a:pPr algn="just">
              <a:buNone/>
            </a:pPr>
            <a:r>
              <a:rPr lang="lt-LT" dirty="0" smtClean="0"/>
              <a:t>   Į projektą įtraukti ir kitų grupių vaikai drauge   linksmai paeksperimentuoti:</a:t>
            </a:r>
          </a:p>
          <a:p>
            <a:pPr algn="just">
              <a:buNone/>
            </a:pPr>
            <a:r>
              <a:rPr lang="lt-LT" dirty="0" smtClean="0"/>
              <a:t>  gamino „Medūzą butelyje“, piešė ant pieno, plukdė kiaušinius, eksperimentavo su balionais, kūrė „Lietaus debesis“, „Ugnikalnius“, patys išgavo dažus, kuriais buvo marginami kiaušiniai ir daug dar kitų eksperimentų.</a:t>
            </a:r>
          </a:p>
          <a:p>
            <a:pPr>
              <a:buNone/>
            </a:pPr>
            <a:endParaRPr lang="lt-LT" dirty="0" smtClean="0"/>
          </a:p>
          <a:p>
            <a:pPr>
              <a:buNone/>
            </a:pPr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sz="3600" dirty="0" smtClean="0"/>
              <a:t>4.Inovatyvi praktika:</a:t>
            </a:r>
            <a:br>
              <a:rPr lang="lt-LT" sz="3600" dirty="0" smtClean="0"/>
            </a:br>
            <a:r>
              <a:rPr lang="lt-LT" sz="2200" dirty="0" smtClean="0"/>
              <a:t>Tyrinėjimų erdvė („Linksmoji laboratorija“) grupėje, atvira kitų grupių vaikams.</a:t>
            </a:r>
            <a:endParaRPr lang="lt-LT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tarptautinis ERAZMUS+ projektas skatina įstaigą perimti patrauklias užsienio šalių iniciatyvias praktikas, skleisti savas nuotolinio komunikavimo priemonėmis (Skaip’e susitikimai ir pan.);</a:t>
            </a:r>
          </a:p>
          <a:p>
            <a:pPr>
              <a:buNone/>
            </a:pPr>
            <a:endParaRPr lang="lt-LT" dirty="0" smtClean="0"/>
          </a:p>
          <a:p>
            <a:r>
              <a:rPr lang="lt-LT" dirty="0" smtClean="0"/>
              <a:t>„Mąstymo mokyklos“ kūrimas, įsitraukus į „Mąstymo mokyklų“ tinklą, kurių dėmesio centre mokymas, skatinantis mąstyti;</a:t>
            </a:r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Pedagogų įsitraukimas į inovatyvias  Lietuvos ir užsienio institucijų inicijuojamas veiklas</a:t>
            </a:r>
            <a:endParaRPr lang="lt-LT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5760640"/>
          </a:xfrm>
        </p:spPr>
        <p:txBody>
          <a:bodyPr>
            <a:normAutofit lnSpcReduction="10000"/>
          </a:bodyPr>
          <a:lstStyle/>
          <a:p>
            <a:r>
              <a:rPr lang="lt-LT" dirty="0" smtClean="0"/>
              <a:t>įsitraukimas į ERAZMUS+  e-Twinning besimokančios Europos bendruomenės tinklą ir bendradarbiavimas su partneriais naudojantis informacinėmis ir ryšių technologijomis;</a:t>
            </a:r>
          </a:p>
          <a:p>
            <a:endParaRPr lang="lt-LT" dirty="0" smtClean="0"/>
          </a:p>
          <a:p>
            <a:r>
              <a:rPr lang="lt-LT" dirty="0" smtClean="0"/>
              <a:t>dėmesys matematiniam ugdymui, įsitraukus į Suomijos LUMA centro tarptautinį projektą StarT, temą „Matematika kiekvieną dieną“;</a:t>
            </a:r>
          </a:p>
          <a:p>
            <a:pPr>
              <a:buNone/>
            </a:pPr>
            <a:endParaRPr lang="lt-LT" dirty="0" smtClean="0"/>
          </a:p>
          <a:p>
            <a:r>
              <a:rPr lang="lt-LT" dirty="0" smtClean="0"/>
              <a:t>įsitraukimas į </a:t>
            </a:r>
            <a:r>
              <a:rPr lang="lt-LT" b="1" dirty="0" smtClean="0"/>
              <a:t>šalies</a:t>
            </a:r>
            <a:r>
              <a:rPr lang="lt-LT" dirty="0" smtClean="0"/>
              <a:t> organizacijų iniciatyvas, skirtas mažiems vaikams: augalų auginimui IKI ar Žemės ūkio rūmų organizuoti konkursai šiltnamiui laimėti.</a:t>
            </a:r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lt-LT" dirty="0" smtClean="0"/>
              <a:t>.</a:t>
            </a:r>
            <a:endParaRPr lang="lt-L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507288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lt-LT" dirty="0" smtClean="0"/>
              <a:t>  Viktorinos užduotys pasislėpusios po STEAM raidėmis:</a:t>
            </a:r>
          </a:p>
          <a:p>
            <a:r>
              <a:rPr lang="lt-LT" dirty="0" smtClean="0"/>
              <a:t>vaikai atliko eksperimentą/bandymą su vaisiais ir mėgino numatyti eksperimento baigtį; vaisius skęs ar plūduriuos (</a:t>
            </a:r>
            <a:r>
              <a:rPr lang="lt-LT" b="1" dirty="0" smtClean="0"/>
              <a:t>mokslininkai</a:t>
            </a:r>
            <a:r>
              <a:rPr lang="lt-LT" dirty="0" smtClean="0"/>
              <a:t>)</a:t>
            </a:r>
            <a:r>
              <a:rPr lang="lt-LT" b="1" dirty="0" smtClean="0"/>
              <a:t>;</a:t>
            </a:r>
          </a:p>
          <a:p>
            <a:endParaRPr lang="lt-LT" b="1" dirty="0" smtClean="0"/>
          </a:p>
          <a:p>
            <a:r>
              <a:rPr lang="lt-LT" dirty="0" smtClean="0"/>
              <a:t>naudodamiesi „Kahoot“ programėle turėjo atsakyti į 10 klausimų susijusių su įvairiomis pasakomis (</a:t>
            </a:r>
            <a:r>
              <a:rPr lang="lt-LT" b="1" dirty="0" smtClean="0"/>
              <a:t>technologai</a:t>
            </a:r>
            <a:r>
              <a:rPr lang="lt-LT" dirty="0" smtClean="0"/>
              <a:t>);</a:t>
            </a:r>
          </a:p>
          <a:p>
            <a:endParaRPr lang="lt-LT" dirty="0" smtClean="0"/>
          </a:p>
          <a:p>
            <a:r>
              <a:rPr lang="lt-LT" dirty="0" smtClean="0"/>
              <a:t>konstravo įvairius namelius paršeliui iš pasakos „Trys paršiukai“ (</a:t>
            </a:r>
            <a:r>
              <a:rPr lang="lt-LT" b="1" dirty="0" smtClean="0"/>
              <a:t>inžinieriai</a:t>
            </a:r>
            <a:r>
              <a:rPr lang="lt-LT" dirty="0" smtClean="0"/>
              <a:t>);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>
                <a:solidFill>
                  <a:srgbClr val="00B050"/>
                </a:solidFill>
              </a:rPr>
              <a:t>Viktorina – STEAM (5 - 6 m.)</a:t>
            </a:r>
            <a:endParaRPr lang="lt-LT" sz="2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256584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   2014 metais Europos Sąjungos valstybės narės susitarė, kas yra kokybiškas ankstyvasis ugdymas, ir Europos Komisija pateikė rekomendacijas šalims, skatindama jomis vadovautis persvarstant savo šalies ankstyvojo ugdymo politiką.</a:t>
            </a:r>
          </a:p>
          <a:p>
            <a:pPr algn="just"/>
            <a:endParaRPr lang="lt-LT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	Lietuvoje turime sukurtą bei taikomą </a:t>
            </a:r>
            <a:r>
              <a:rPr lang="lt-LT" sz="3100" i="1" dirty="0" smtClean="0">
                <a:latin typeface="Times New Roman" pitchFamily="18" charset="0"/>
                <a:cs typeface="Times New Roman" pitchFamily="18" charset="0"/>
              </a:rPr>
              <a:t>Ikimokyklinio amžiaus vaikų pasiekimų aprašą</a:t>
            </a:r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 (2014) bei atnaujintą </a:t>
            </a:r>
            <a:r>
              <a:rPr lang="lt-LT" sz="3100" i="1" dirty="0" smtClean="0">
                <a:latin typeface="Times New Roman" pitchFamily="18" charset="0"/>
                <a:cs typeface="Times New Roman" pitchFamily="18" charset="0"/>
              </a:rPr>
              <a:t>Priešmokyklinio ugdymo bendrąją programą </a:t>
            </a:r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(2014),</a:t>
            </a:r>
            <a:r>
              <a:rPr lang="lt-LT" sz="3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orientuotą į vaikų kompetencijų plėtotę.</a:t>
            </a:r>
          </a:p>
          <a:p>
            <a:pPr algn="just"/>
            <a:endParaRPr lang="lt-LT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lt-LT" dirty="0" smtClean="0"/>
              <a:t>	</a:t>
            </a:r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.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/>
          <a:lstStyle/>
          <a:p>
            <a:r>
              <a:rPr lang="lt-LT" dirty="0" smtClean="0"/>
              <a:t>atliko užduotis su spalvomis; maišė spalvas (</a:t>
            </a:r>
            <a:r>
              <a:rPr lang="lt-LT" b="1" dirty="0" smtClean="0"/>
              <a:t>menininkai</a:t>
            </a:r>
            <a:r>
              <a:rPr lang="lt-LT" dirty="0" smtClean="0"/>
              <a:t>);</a:t>
            </a:r>
          </a:p>
          <a:p>
            <a:endParaRPr lang="lt-LT" dirty="0" smtClean="0"/>
          </a:p>
          <a:p>
            <a:r>
              <a:rPr lang="lt-LT" dirty="0" smtClean="0"/>
              <a:t>skaičiavo, matavo, svėrė produktus, reikalingus iškepti kepaliukui iš pasakos „Pagrandukas“ (</a:t>
            </a:r>
            <a:r>
              <a:rPr lang="lt-LT" b="1" dirty="0" smtClean="0"/>
              <a:t>matematikai</a:t>
            </a:r>
            <a:r>
              <a:rPr lang="lt-LT" dirty="0" smtClean="0"/>
              <a:t>).</a:t>
            </a:r>
          </a:p>
          <a:p>
            <a:pPr>
              <a:buNone/>
            </a:pPr>
            <a:endParaRPr lang="lt-LT" dirty="0" smtClean="0"/>
          </a:p>
          <a:p>
            <a:pPr>
              <a:buNone/>
            </a:pPr>
            <a:r>
              <a:rPr lang="lt-LT" dirty="0" smtClean="0"/>
              <a:t>  Vadovaujantis raktiniu kodu STEAM ir buvo pateikiamos viktorinos užduotys, kurias padiktavo išmanioji bitutė-robotukas Bee </a:t>
            </a:r>
          </a:p>
          <a:p>
            <a:pPr>
              <a:buNone/>
            </a:pPr>
            <a:r>
              <a:rPr lang="lt-LT" dirty="0" smtClean="0"/>
              <a:t>  Bot’s.</a:t>
            </a:r>
          </a:p>
          <a:p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lt-LT" dirty="0" smtClean="0"/>
              <a:t>.</a:t>
            </a:r>
            <a:endParaRPr lang="lt-LT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00600"/>
          </a:xfrm>
        </p:spPr>
        <p:txBody>
          <a:bodyPr>
            <a:normAutofit fontScale="77500" lnSpcReduction="20000"/>
          </a:bodyPr>
          <a:lstStyle/>
          <a:p>
            <a:r>
              <a:rPr lang="lt-LT" dirty="0" smtClean="0"/>
              <a:t>vaikai aktyviau įsitraukia ir dalyvauja ugdymo procese;</a:t>
            </a:r>
          </a:p>
          <a:p>
            <a:endParaRPr lang="lt-LT" dirty="0" smtClean="0"/>
          </a:p>
          <a:p>
            <a:r>
              <a:rPr lang="lt-LT" dirty="0" smtClean="0"/>
              <a:t>labiau atskleidžiami ir plėtojami vaikų talentai, gabumai, stiprybės;</a:t>
            </a:r>
          </a:p>
          <a:p>
            <a:endParaRPr lang="lt-LT" dirty="0" smtClean="0"/>
          </a:p>
          <a:p>
            <a:r>
              <a:rPr lang="lt-LT" dirty="0" smtClean="0"/>
              <a:t>vaikai tampa savarankiškesni;</a:t>
            </a:r>
          </a:p>
          <a:p>
            <a:pPr>
              <a:buNone/>
            </a:pPr>
            <a:r>
              <a:rPr lang="lt-LT" dirty="0" smtClean="0"/>
              <a:t> </a:t>
            </a:r>
          </a:p>
          <a:p>
            <a:r>
              <a:rPr lang="lt-LT" dirty="0" smtClean="0"/>
              <a:t>sudaromos geresnės sąlygos vaikams mokytis skirtingais būdais;</a:t>
            </a:r>
          </a:p>
          <a:p>
            <a:endParaRPr lang="lt-LT" dirty="0" smtClean="0"/>
          </a:p>
          <a:p>
            <a:r>
              <a:rPr lang="lt-LT" dirty="0" smtClean="0"/>
              <a:t>ugdymas lengviau pritaikomas skirtingų ugdymosi poreikių turintiems vaikams;</a:t>
            </a:r>
          </a:p>
          <a:p>
            <a:endParaRPr lang="lt-LT" dirty="0" smtClean="0"/>
          </a:p>
          <a:p>
            <a:r>
              <a:rPr lang="lt-LT" dirty="0" smtClean="0"/>
              <a:t>vertingas vaikams įgyjant aukštesnius refleksijos, įsivertinimo gebėjimus;</a:t>
            </a:r>
          </a:p>
          <a:p>
            <a:pPr>
              <a:buNone/>
            </a:pPr>
            <a:endParaRPr lang="lt-LT" dirty="0" smtClean="0"/>
          </a:p>
          <a:p>
            <a:r>
              <a:rPr lang="lt-LT" dirty="0" smtClean="0"/>
              <a:t>vaikai įgytus gebėjimus sėkmingiau pritaiko kasdienio gyvenimo problemų sprendimui, iššūkių įveikimui.</a:t>
            </a:r>
          </a:p>
          <a:p>
            <a:endParaRPr lang="lt-LT" dirty="0" smtClean="0"/>
          </a:p>
          <a:p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720080"/>
          </a:xfrm>
        </p:spPr>
        <p:txBody>
          <a:bodyPr>
            <a:normAutofit/>
          </a:bodyPr>
          <a:lstStyle/>
          <a:p>
            <a:r>
              <a:rPr lang="lt-LT" sz="2800" dirty="0" smtClean="0"/>
              <a:t>Naujovių taikymo teigiamas poveikis vaikui</a:t>
            </a:r>
            <a:endParaRPr lang="lt-LT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72816"/>
            <a:ext cx="8435280" cy="4392488"/>
          </a:xfrm>
        </p:spPr>
        <p:txBody>
          <a:bodyPr>
            <a:normAutofit/>
          </a:bodyPr>
          <a:lstStyle/>
          <a:p>
            <a:r>
              <a:rPr lang="lt-LT" dirty="0" smtClean="0"/>
              <a:t>sustiprėjo poreikis nuolat mokytis, priimti ir įveikti iššūkius, tobulėti;</a:t>
            </a:r>
          </a:p>
          <a:p>
            <a:pPr>
              <a:buNone/>
            </a:pPr>
            <a:endParaRPr lang="lt-LT" dirty="0" smtClean="0"/>
          </a:p>
          <a:p>
            <a:r>
              <a:rPr lang="lt-LT" dirty="0" smtClean="0"/>
              <a:t>padidėjo asmeninė atsakomybė už vaikų ugdymo(si) kokybę ir rezultatus bei atvirumą naujovėms, kitokioms praktikoms, netikėtiems tėvų ir kitų partnerių pasiūlymams;</a:t>
            </a:r>
          </a:p>
          <a:p>
            <a:pPr>
              <a:buNone/>
            </a:pPr>
            <a:endParaRPr lang="lt-LT" dirty="0" smtClean="0"/>
          </a:p>
          <a:p>
            <a:endParaRPr lang="lt-LT" dirty="0" smtClean="0"/>
          </a:p>
          <a:p>
            <a:endParaRPr lang="lt-LT" dirty="0" smtClean="0"/>
          </a:p>
          <a:p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 smtClean="0"/>
              <a:t>Naujovių poveikis pedagogų profesiniam tobulėjimui</a:t>
            </a:r>
            <a:endParaRPr lang="lt-LT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/>
          <a:lstStyle/>
          <a:p>
            <a:r>
              <a:rPr lang="lt-LT" dirty="0" smtClean="0"/>
              <a:t>naujovių taikymas pakeitė asmeninį ir kitų pedagogų požiūrį į vaikų ugdymo procesą ir jo kokybę;</a:t>
            </a:r>
          </a:p>
          <a:p>
            <a:endParaRPr lang="lt-LT" dirty="0" smtClean="0"/>
          </a:p>
          <a:p>
            <a:r>
              <a:rPr lang="lt-LT" dirty="0" smtClean="0"/>
              <a:t>taikant naujoves pagerėjo gebėjimas naudotis inovatyviomis profesinės veiklos priemonėmis – IKT, naujomis medijomis;</a:t>
            </a:r>
          </a:p>
          <a:p>
            <a:endParaRPr lang="lt-LT" dirty="0" smtClean="0"/>
          </a:p>
          <a:p>
            <a:r>
              <a:rPr lang="lt-LT" dirty="0" smtClean="0"/>
              <a:t>patobulėjo gebėjimas kurti inovatyvias, netradicines vaikų ugdyma(si) skatinančias aplinkas.</a:t>
            </a:r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lt-LT" dirty="0" smtClean="0"/>
              <a:t>.</a:t>
            </a:r>
            <a:endParaRPr lang="lt-L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>
            <a:normAutofit fontScale="92500" lnSpcReduction="10000"/>
          </a:bodyPr>
          <a:lstStyle/>
          <a:p>
            <a:r>
              <a:rPr lang="lt-LT" dirty="0" smtClean="0"/>
              <a:t>pedagogams suteikia galimybę dažniau tartis su šeima;</a:t>
            </a:r>
          </a:p>
          <a:p>
            <a:pPr>
              <a:buNone/>
            </a:pPr>
            <a:endParaRPr lang="lt-LT" dirty="0" smtClean="0"/>
          </a:p>
          <a:p>
            <a:r>
              <a:rPr lang="lt-LT" dirty="0" smtClean="0"/>
              <a:t>dažniau kartu su šeima priimti sprendimus dėl vaikų ugdymo;</a:t>
            </a:r>
          </a:p>
          <a:p>
            <a:pPr>
              <a:buNone/>
            </a:pPr>
            <a:endParaRPr lang="lt-LT" dirty="0" smtClean="0"/>
          </a:p>
          <a:p>
            <a:r>
              <a:rPr lang="lt-LT" dirty="0" smtClean="0"/>
              <a:t>inovacijų pagalba daugelis pedagogų tampa atviresni tėvų inovatyviems pasiūlymams kaip gerinti vaikų ugdymą įstaigoje;</a:t>
            </a:r>
          </a:p>
          <a:p>
            <a:pPr>
              <a:buNone/>
            </a:pPr>
            <a:endParaRPr lang="lt-LT" dirty="0" smtClean="0"/>
          </a:p>
          <a:p>
            <a:r>
              <a:rPr lang="lt-LT" dirty="0" smtClean="0"/>
              <a:t>inovacijų taikymas tėvus labiau motyvuoja įsitraukti į vaikų ugdymo procesą įstaigoje;</a:t>
            </a:r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lt-LT" sz="2800" dirty="0" smtClean="0"/>
              <a:t>Naujovių poveikis bendradarbiavimui su šeima</a:t>
            </a:r>
            <a:endParaRPr lang="lt-LT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naujovių pagalba tėvai prie vaikų ugdymo aktyviau prisideda skirtinga savanorystės veikla;</a:t>
            </a:r>
          </a:p>
          <a:p>
            <a:pPr>
              <a:buNone/>
            </a:pPr>
            <a:endParaRPr lang="lt-LT" dirty="0" smtClean="0"/>
          </a:p>
          <a:p>
            <a:r>
              <a:rPr lang="lt-LT" dirty="0" smtClean="0"/>
              <a:t>aktyviau prisideda prie rengiamų bendrų projektų, organizuojamų renginių, bendrų išvykų.</a:t>
            </a:r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.</a:t>
            </a:r>
            <a:endParaRPr lang="lt-LT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lt-LT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lt-LT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lt-LT" sz="9600" dirty="0" smtClean="0">
                <a:latin typeface="Times New Roman" pitchFamily="18" charset="0"/>
                <a:cs typeface="Times New Roman" pitchFamily="18" charset="0"/>
              </a:rPr>
              <a:t>Ačiū</a:t>
            </a:r>
            <a:r>
              <a:rPr lang="lt-LT" sz="9600" dirty="0" smtClean="0"/>
              <a:t> </a:t>
            </a:r>
            <a:r>
              <a:rPr lang="lt-LT" sz="9600" dirty="0" smtClean="0">
                <a:sym typeface="Wingdings" panose="05000000000000000000" pitchFamily="2" charset="2"/>
              </a:rPr>
              <a:t></a:t>
            </a:r>
            <a:endParaRPr lang="lt-LT" sz="9600" dirty="0"/>
          </a:p>
          <a:p>
            <a:endParaRPr lang="lt-LT" dirty="0" smtClean="0"/>
          </a:p>
        </p:txBody>
      </p:sp>
      <p:sp>
        <p:nvSpPr>
          <p:cNvPr id="3" name="Antraštė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.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08044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   Lietuvos švietimo dokumentuose taip pat numatyta, kad ikimokyklinio ir priešmokyklinio amžiaus vaikas bus ugdomas naudojantis praturtinančiomis šiuolaikinėmis technologijomis, STEAM veiklomis, įvairiomis medijomis.</a:t>
            </a:r>
          </a:p>
          <a:p>
            <a:pPr algn="just"/>
            <a:endParaRPr lang="lt-LT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 (Valstybinė švietimo 2013–2022 metų strategija, 2013; Geros mokyklos koncepcija, 2015; Ikimokyklinio ugdymo metodinės rekomendacijos, 2015; Priešmokyklinio ugdymo bendroji programa, 2014).</a:t>
            </a:r>
          </a:p>
          <a:p>
            <a:pPr algn="just"/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.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t-LT" dirty="0" smtClean="0"/>
              <a:t>  „Tyrimo pažangi pedagoginė praktika ir pedagoginės inovacijos Lietuvos vaikų darželiuose atlikimas“</a:t>
            </a:r>
          </a:p>
          <a:p>
            <a:pPr>
              <a:buNone/>
            </a:pPr>
            <a:endParaRPr lang="lt-LT" dirty="0" smtClean="0"/>
          </a:p>
          <a:p>
            <a:pPr algn="ctr">
              <a:buNone/>
            </a:pPr>
            <a:r>
              <a:rPr lang="lt-LT" b="1" dirty="0" smtClean="0"/>
              <a:t>ATASKAITA</a:t>
            </a:r>
          </a:p>
          <a:p>
            <a:pPr algn="ctr">
              <a:buNone/>
            </a:pPr>
            <a:endParaRPr lang="lt-LT" b="1" dirty="0" smtClean="0"/>
          </a:p>
          <a:p>
            <a:pPr>
              <a:buNone/>
            </a:pPr>
            <a:r>
              <a:rPr lang="lt-LT" dirty="0" smtClean="0"/>
              <a:t>  Ataskaitą parengė: prof. Dr. Ona Mondeikienė (tyrimo paslaugos vadovė). </a:t>
            </a:r>
          </a:p>
          <a:p>
            <a:pPr>
              <a:buNone/>
            </a:pPr>
            <a:r>
              <a:rPr lang="lt-LT" dirty="0" smtClean="0"/>
              <a:t>  Tyrimą atliko  grupė mokslininkų.</a:t>
            </a:r>
          </a:p>
          <a:p>
            <a:pPr algn="ctr">
              <a:buNone/>
            </a:pPr>
            <a:r>
              <a:rPr lang="lt-LT" dirty="0" smtClean="0"/>
              <a:t>Vilnius, 2018 m.</a:t>
            </a:r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Tyrimas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t-LT" b="1" dirty="0" smtClean="0"/>
              <a:t>Tyrime dalyvavo: </a:t>
            </a:r>
            <a:r>
              <a:rPr lang="lt-LT" dirty="0" smtClean="0"/>
              <a:t>Vilniaus, Kauno, Klaipėdos, Telšių, Šiaulių, Utenos, Palangos, Ukmergės, Ilgakiemio ir Ignalinos ikimokyklinio ir priešmokyklinio ugdymo įstaigos.</a:t>
            </a:r>
          </a:p>
          <a:p>
            <a:pPr algn="just"/>
            <a:endParaRPr lang="lt-LT" dirty="0" smtClean="0"/>
          </a:p>
          <a:p>
            <a:pPr algn="just"/>
            <a:r>
              <a:rPr lang="lt-LT" b="1" dirty="0" smtClean="0"/>
              <a:t>Tyrime panaudota </a:t>
            </a:r>
            <a:r>
              <a:rPr lang="lt-LT" dirty="0" smtClean="0"/>
              <a:t>užsienio šalių: Suomijos, Šveicarijos, Australijos, Turkijos, Didžiosios Britanijos inovatyvios pedagoginės praktikos.</a:t>
            </a:r>
          </a:p>
          <a:p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Iš tyrimo ataskaitos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lt-LT" dirty="0" smtClean="0"/>
              <a:t>  </a:t>
            </a: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Tyrimų analizė parodė, kad užsienio šalyse, o dabar jau ir ne tik, ypač daug dėmesio skiriama STEAM</a:t>
            </a:r>
            <a:r>
              <a:rPr lang="lt-LT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ugdymo inovacijoms.</a:t>
            </a:r>
          </a:p>
          <a:p>
            <a:pPr algn="just">
              <a:buNone/>
            </a:pP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   Visa eilė užsienio šalių turi nacionalines STEAM plėtojimo strategijas orientuotas į 2016–2026 m.</a:t>
            </a:r>
          </a:p>
          <a:p>
            <a:pPr algn="just">
              <a:buNone/>
            </a:pPr>
            <a:endParaRPr lang="lt-LT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   STEAM yra integruotas gamtamokslinis, fizinių mokslų, menų bei technologijų mokymas(is).</a:t>
            </a:r>
          </a:p>
          <a:p>
            <a:pPr algn="just"/>
            <a:endParaRPr lang="lt-LT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lt-LT" sz="2800" b="1" dirty="0" smtClean="0">
                <a:latin typeface="Times New Roman" pitchFamily="18" charset="0"/>
                <a:cs typeface="Times New Roman" pitchFamily="18" charset="0"/>
              </a:rPr>
              <a:t>   STEAM – </a:t>
            </a: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Gamtos mokslai (</a:t>
            </a:r>
            <a:r>
              <a:rPr lang="lt-LT" sz="2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cience), technologijos (</a:t>
            </a:r>
            <a:r>
              <a:rPr lang="lt-LT" sz="28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echnology), inženerija (</a:t>
            </a:r>
            <a:r>
              <a:rPr lang="lt-LT" sz="2800" b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ngineering), menai (</a:t>
            </a:r>
            <a:r>
              <a:rPr lang="lt-LT" sz="28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rts), matematika (</a:t>
            </a:r>
            <a:r>
              <a:rPr lang="lt-LT" sz="28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ath).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dirty="0" smtClean="0"/>
              <a:t>   STEAM ugdymo inovacijos</a:t>
            </a:r>
            <a:endParaRPr lang="lt-LT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lt-LT" dirty="0" smtClean="0"/>
              <a:t>   STEAM grindžiamas patirtinio, eksperimentinio ir probleminio ugdymo koncepcija. </a:t>
            </a:r>
          </a:p>
          <a:p>
            <a:pPr algn="just">
              <a:buNone/>
            </a:pPr>
            <a:endParaRPr lang="lt-LT" dirty="0" smtClean="0"/>
          </a:p>
          <a:p>
            <a:pPr algn="just">
              <a:buNone/>
            </a:pPr>
            <a:r>
              <a:rPr lang="lt-LT" dirty="0" smtClean="0"/>
              <a:t>   STEAM ugdymui ikimokyklinėse įstaigose gali būti kuriamos mobilios laboratorijos, tačiau siūloma maksimaliai išnaudoti įvairias aplinkas.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dirty="0" smtClean="0"/>
              <a:t>   STEAM</a:t>
            </a:r>
            <a:endParaRPr lang="lt-LT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lt-LT" b="1" dirty="0" smtClean="0"/>
              <a:t>Mąstymo būdai:</a:t>
            </a:r>
          </a:p>
          <a:p>
            <a:r>
              <a:rPr lang="lt-LT" dirty="0" smtClean="0"/>
              <a:t>inovatyvumas ir kūrybiškumas;</a:t>
            </a:r>
          </a:p>
          <a:p>
            <a:r>
              <a:rPr lang="lt-LT" dirty="0" smtClean="0"/>
              <a:t>kritinis mąstymas, problemų sprendimas;</a:t>
            </a:r>
          </a:p>
          <a:p>
            <a:r>
              <a:rPr lang="lt-LT" dirty="0" smtClean="0"/>
              <a:t>sprendimų priėmimas;</a:t>
            </a:r>
          </a:p>
          <a:p>
            <a:r>
              <a:rPr lang="lt-LT" dirty="0" smtClean="0"/>
              <a:t>mokėjimas mokytis.</a:t>
            </a:r>
          </a:p>
          <a:p>
            <a:endParaRPr lang="lt-LT" dirty="0" smtClean="0"/>
          </a:p>
          <a:p>
            <a:pPr>
              <a:buNone/>
            </a:pPr>
            <a:r>
              <a:rPr lang="lt-LT" b="1" dirty="0" smtClean="0"/>
              <a:t>Gyvenimas pasaulyje:</a:t>
            </a:r>
          </a:p>
          <a:p>
            <a:r>
              <a:rPr lang="lt-LT" dirty="0" smtClean="0"/>
              <a:t>pilietiškumas;</a:t>
            </a:r>
          </a:p>
          <a:p>
            <a:r>
              <a:rPr lang="lt-LT" dirty="0" smtClean="0"/>
              <a:t>gyvenimas ir karjera;</a:t>
            </a:r>
          </a:p>
          <a:p>
            <a:r>
              <a:rPr lang="lt-LT" dirty="0" smtClean="0"/>
              <a:t>asmeninė ir socialinė atsakomybė.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sz="4400" dirty="0" smtClean="0"/>
              <a:t>21 a. pedagogo kompetencijos </a:t>
            </a:r>
            <a:r>
              <a:rPr lang="lt-LT" sz="2800" dirty="0" smtClean="0"/>
              <a:t>(</a:t>
            </a:r>
            <a:r>
              <a:rPr lang="lt-LT" sz="3100" b="0" dirty="0" smtClean="0"/>
              <a:t>apibrėžiamos pasaulyje ir Lietuvoje)</a:t>
            </a:r>
            <a:endParaRPr lang="lt-LT" sz="3100" b="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t-LT" b="1" dirty="0" smtClean="0"/>
              <a:t>Veiklos įrankiai:</a:t>
            </a:r>
          </a:p>
          <a:p>
            <a:r>
              <a:rPr lang="lt-LT" dirty="0" smtClean="0"/>
              <a:t>informacinis raštingumas;</a:t>
            </a:r>
          </a:p>
          <a:p>
            <a:r>
              <a:rPr lang="lt-LT" dirty="0" smtClean="0"/>
              <a:t>informacinių ir komunikacinių technologijų raštingumas.</a:t>
            </a:r>
          </a:p>
          <a:p>
            <a:endParaRPr lang="lt-LT" dirty="0" smtClean="0"/>
          </a:p>
          <a:p>
            <a:pPr>
              <a:buNone/>
            </a:pPr>
            <a:r>
              <a:rPr lang="lt-LT" b="1" dirty="0" smtClean="0"/>
              <a:t>Veiklos būdai:</a:t>
            </a:r>
          </a:p>
          <a:p>
            <a:r>
              <a:rPr lang="lt-LT" dirty="0" smtClean="0"/>
              <a:t>komunikabilumas;</a:t>
            </a:r>
          </a:p>
          <a:p>
            <a:r>
              <a:rPr lang="lt-LT" dirty="0" smtClean="0"/>
              <a:t>darbas komandoje (bendradarbiavimas).</a:t>
            </a:r>
          </a:p>
          <a:p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>.</a:t>
            </a:r>
            <a:endParaRPr lang="lt-L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837</TotalTime>
  <Words>1242</Words>
  <Application>Microsoft Office PowerPoint</Application>
  <PresentationFormat>Demonstracija ekrane (4:3)</PresentationFormat>
  <Paragraphs>164</Paragraphs>
  <Slides>26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6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26</vt:i4>
      </vt:variant>
    </vt:vector>
  </HeadingPairs>
  <TitlesOfParts>
    <vt:vector size="33" baseType="lpstr"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GARGŽDŲ LOPŠELIS-DARŽELIS „NAMINUKAS“</vt:lpstr>
      <vt:lpstr>.</vt:lpstr>
      <vt:lpstr>.</vt:lpstr>
      <vt:lpstr>Tyrimas</vt:lpstr>
      <vt:lpstr>Iš tyrimo ataskaitos</vt:lpstr>
      <vt:lpstr>   STEAM ugdymo inovacijos</vt:lpstr>
      <vt:lpstr>   STEAM</vt:lpstr>
      <vt:lpstr>21 a. pedagogo kompetencijos (apibrėžiamos pasaulyje ir Lietuvoje)</vt:lpstr>
      <vt:lpstr>.</vt:lpstr>
      <vt:lpstr>STEAM  smėlio dėžėje (2-3 m.) </vt:lpstr>
      <vt:lpstr>1.Inovatyvi praktika: Grupė kaip tyrinėjimo ir eksperimentavimo laboratorija</vt:lpstr>
      <vt:lpstr>2.Inovatyvi praktika: Tyrinėjimų laboratorija, inovacijų kambarys atskiroje erdvėje, skirtas visiems įstaigos vaikams.</vt:lpstr>
      <vt:lpstr>.</vt:lpstr>
      <vt:lpstr>.</vt:lpstr>
      <vt:lpstr>3.Inovatyvi praktika: Vaikų tyrinėjimams ir STEAM veikloms skirtų žaislų biblioteka.</vt:lpstr>
      <vt:lpstr>4.Inovatyvi praktika: Tyrinėjimų erdvė („Linksmoji laboratorija“) grupėje, atvira kitų grupių vaikams.</vt:lpstr>
      <vt:lpstr>Pedagogų įsitraukimas į inovatyvias  Lietuvos ir užsienio institucijų inicijuojamas veiklas</vt:lpstr>
      <vt:lpstr>.</vt:lpstr>
      <vt:lpstr>Viktorina – STEAM (5 - 6 m.)</vt:lpstr>
      <vt:lpstr>.</vt:lpstr>
      <vt:lpstr>Naujovių taikymo teigiamas poveikis vaikui</vt:lpstr>
      <vt:lpstr>Naujovių poveikis pedagogų profesiniam tobulėjimui</vt:lpstr>
      <vt:lpstr>.</vt:lpstr>
      <vt:lpstr>Naujovių poveikis bendradarbiavimui su šeima</vt:lpstr>
      <vt:lpstr>.</vt:lpstr>
      <vt:lpstr>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GARGŽDŲ LOPŠELIS-DARŽELIS „NAMINUKAS“</dc:title>
  <dc:creator>xxx</dc:creator>
  <cp:lastModifiedBy>Pavaduotoja</cp:lastModifiedBy>
  <cp:revision>56</cp:revision>
  <dcterms:created xsi:type="dcterms:W3CDTF">2020-01-29T18:35:00Z</dcterms:created>
  <dcterms:modified xsi:type="dcterms:W3CDTF">2020-11-18T13:58:25Z</dcterms:modified>
</cp:coreProperties>
</file>