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3" r:id="rId1"/>
  </p:sldMasterIdLst>
  <p:sldIdLst>
    <p:sldId id="256" r:id="rId2"/>
    <p:sldId id="277" r:id="rId3"/>
    <p:sldId id="290" r:id="rId4"/>
    <p:sldId id="278" r:id="rId5"/>
    <p:sldId id="279" r:id="rId6"/>
    <p:sldId id="261" r:id="rId7"/>
    <p:sldId id="268" r:id="rId8"/>
    <p:sldId id="276" r:id="rId9"/>
    <p:sldId id="283" r:id="rId10"/>
    <p:sldId id="274" r:id="rId11"/>
    <p:sldId id="275" r:id="rId12"/>
    <p:sldId id="284" r:id="rId13"/>
    <p:sldId id="259" r:id="rId14"/>
    <p:sldId id="266" r:id="rId15"/>
    <p:sldId id="267" r:id="rId16"/>
    <p:sldId id="289" r:id="rId17"/>
    <p:sldId id="258" r:id="rId18"/>
    <p:sldId id="285" r:id="rId19"/>
    <p:sldId id="257" r:id="rId20"/>
    <p:sldId id="260" r:id="rId21"/>
    <p:sldId id="263" r:id="rId22"/>
    <p:sldId id="264" r:id="rId23"/>
    <p:sldId id="265" r:id="rId24"/>
    <p:sldId id="286" r:id="rId25"/>
    <p:sldId id="262" r:id="rId26"/>
    <p:sldId id="270" r:id="rId27"/>
    <p:sldId id="288" r:id="rId28"/>
    <p:sldId id="271" r:id="rId29"/>
    <p:sldId id="272" r:id="rId30"/>
    <p:sldId id="273" r:id="rId31"/>
    <p:sldId id="291"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88" d="100"/>
          <a:sy n="88" d="100"/>
        </p:scale>
        <p:origin x="54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2E3937D-70C1-45B7-891E-519BAEEE9D79}" type="datetimeFigureOut">
              <a:rPr lang="en-US" smtClean="0"/>
              <a:pPr/>
              <a:t>11/16/2020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EF64FECC-5C0D-4E4A-9D3B-9CD360BF45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4FECC-5C0D-4E4A-9D3B-9CD360BF45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4FECC-5C0D-4E4A-9D3B-9CD360BF45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4FECC-5C0D-4E4A-9D3B-9CD360BF45A9}"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4FECC-5C0D-4E4A-9D3B-9CD360BF45A9}"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4FECC-5C0D-4E4A-9D3B-9CD360BF45A9}"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64FECC-5C0D-4E4A-9D3B-9CD360BF45A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64FECC-5C0D-4E4A-9D3B-9CD360BF45A9}"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E3937D-70C1-45B7-891E-519BAEEE9D79}" type="datetimeFigureOut">
              <a:rPr lang="en-US" smtClean="0"/>
              <a:pPr/>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64FECC-5C0D-4E4A-9D3B-9CD360BF45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32E3937D-70C1-45B7-891E-519BAEEE9D79}" type="datetimeFigureOut">
              <a:rPr lang="en-US" smtClean="0"/>
              <a:pPr/>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4FECC-5C0D-4E4A-9D3B-9CD360BF45A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2E3937D-70C1-45B7-891E-519BAEEE9D79}" type="datetimeFigureOut">
              <a:rPr lang="en-US" smtClean="0"/>
              <a:pPr/>
              <a:t>11/16/2020</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EF64FECC-5C0D-4E4A-9D3B-9CD360BF45A9}" type="slidenum">
              <a:rPr lang="en-US" smtClean="0"/>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32E3937D-70C1-45B7-891E-519BAEEE9D79}" type="datetimeFigureOut">
              <a:rPr lang="en-US" smtClean="0"/>
              <a:pPr/>
              <a:t>11/16/2020</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EF64FECC-5C0D-4E4A-9D3B-9CD360BF45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4EB6-171B-4329-AA11-1E7E85D96240}"/>
              </a:ext>
            </a:extLst>
          </p:cNvPr>
          <p:cNvSpPr>
            <a:spLocks noGrp="1"/>
          </p:cNvSpPr>
          <p:nvPr>
            <p:ph type="ctrTitle"/>
          </p:nvPr>
        </p:nvSpPr>
        <p:spPr>
          <a:xfrm>
            <a:off x="357353" y="1776248"/>
            <a:ext cx="11487806" cy="3689131"/>
          </a:xfrm>
        </p:spPr>
        <p:txBody>
          <a:bodyPr>
            <a:normAutofit fontScale="90000"/>
          </a:bodyPr>
          <a:lstStyle/>
          <a:p>
            <a:pPr algn="ctr"/>
            <a:r>
              <a:rPr lang="en-US" sz="4400" dirty="0">
                <a:latin typeface="Arial Black" panose="020B0A04020102020204" pitchFamily="34" charset="0"/>
              </a:rPr>
              <a:t>STEAM </a:t>
            </a:r>
            <a:r>
              <a:rPr lang="en-US" sz="4400" dirty="0" err="1">
                <a:latin typeface="Arial Black" panose="020B0A04020102020204" pitchFamily="34" charset="0"/>
              </a:rPr>
              <a:t>ugdymas</a:t>
            </a:r>
            <a:r>
              <a:rPr lang="en-US" sz="4400" dirty="0">
                <a:latin typeface="Arial Black" panose="020B0A04020102020204" pitchFamily="34" charset="0"/>
              </a:rPr>
              <a:t> </a:t>
            </a:r>
            <a:r>
              <a:rPr lang="en-US" sz="4400" dirty="0" err="1">
                <a:latin typeface="Arial Black" panose="020B0A04020102020204" pitchFamily="34" charset="0"/>
              </a:rPr>
              <a:t>ankstyv</a:t>
            </a:r>
            <a:r>
              <a:rPr lang="lt-LT" sz="4400" dirty="0">
                <a:latin typeface="Arial Black" panose="020B0A04020102020204" pitchFamily="34" charset="0"/>
              </a:rPr>
              <a:t>a</a:t>
            </a:r>
            <a:r>
              <a:rPr lang="en-US" sz="4400" dirty="0" err="1">
                <a:latin typeface="Arial Black" panose="020B0A04020102020204" pitchFamily="34" charset="0"/>
              </a:rPr>
              <a:t>jame</a:t>
            </a:r>
            <a:r>
              <a:rPr lang="en-US" sz="4400" dirty="0">
                <a:latin typeface="Arial Black" panose="020B0A04020102020204" pitchFamily="34" charset="0"/>
              </a:rPr>
              <a:t> </a:t>
            </a:r>
            <a:r>
              <a:rPr lang="lt-LT" sz="4400" dirty="0">
                <a:latin typeface="Arial Black" panose="020B0A04020102020204" pitchFamily="34" charset="0"/>
              </a:rPr>
              <a:t>amžiuje</a:t>
            </a:r>
            <a:br>
              <a:rPr lang="lt-LT" sz="4400" dirty="0">
                <a:latin typeface="Arial Black" panose="020B0A04020102020204" pitchFamily="34" charset="0"/>
              </a:rPr>
            </a:br>
            <a:r>
              <a:rPr lang="lt-LT" sz="4400" dirty="0">
                <a:latin typeface="Arial Black" panose="020B0A04020102020204" pitchFamily="34" charset="0"/>
              </a:rPr>
              <a:t>„TYRINĖK, PAŽINK, ATRASK“</a:t>
            </a:r>
            <a:br>
              <a:rPr lang="lt-LT" sz="4400" dirty="0">
                <a:latin typeface="Arial Black" panose="020B0A04020102020204" pitchFamily="34" charset="0"/>
              </a:rPr>
            </a:br>
            <a:r>
              <a:rPr lang="lt-LT" sz="4400" dirty="0">
                <a:latin typeface="Arial Black" panose="020B0A04020102020204" pitchFamily="34" charset="0"/>
              </a:rPr>
              <a:t/>
            </a:r>
            <a:br>
              <a:rPr lang="lt-LT" sz="4400" dirty="0">
                <a:latin typeface="Arial Black" panose="020B0A04020102020204" pitchFamily="34" charset="0"/>
              </a:rPr>
            </a:br>
            <a:r>
              <a:rPr lang="lt-LT" sz="4400" b="0" dirty="0">
                <a:latin typeface="Arial Black" panose="020B0A04020102020204" pitchFamily="34" charset="0"/>
              </a:rPr>
              <a:t>                                 </a:t>
            </a:r>
            <a:r>
              <a:rPr lang="lt-LT" sz="2200" b="0" dirty="0">
                <a:solidFill>
                  <a:schemeClr val="tx1"/>
                </a:solidFill>
                <a:latin typeface="Times New Roman" panose="02020603050405020304" pitchFamily="18" charset="0"/>
                <a:cs typeface="Times New Roman" panose="02020603050405020304" pitchFamily="18" charset="0"/>
              </a:rPr>
              <a:t>Sigita Viliušienė ir Gintarė Jomantienė,</a:t>
            </a:r>
            <a:br>
              <a:rPr lang="lt-LT" sz="2200" b="0" dirty="0">
                <a:solidFill>
                  <a:schemeClr val="tx1"/>
                </a:solidFill>
                <a:latin typeface="Times New Roman" panose="02020603050405020304" pitchFamily="18" charset="0"/>
                <a:cs typeface="Times New Roman" panose="02020603050405020304" pitchFamily="18" charset="0"/>
              </a:rPr>
            </a:br>
            <a:r>
              <a:rPr lang="lt-LT" sz="2200" b="0" dirty="0">
                <a:solidFill>
                  <a:schemeClr val="tx1"/>
                </a:solidFill>
                <a:latin typeface="Times New Roman" panose="02020603050405020304" pitchFamily="18" charset="0"/>
                <a:cs typeface="Times New Roman" panose="02020603050405020304" pitchFamily="18" charset="0"/>
              </a:rPr>
              <a:t>                                                                               ikimokyklinio ugdymo mokytojos</a:t>
            </a:r>
            <a:br>
              <a:rPr lang="lt-LT" sz="2200" b="0" dirty="0">
                <a:solidFill>
                  <a:schemeClr val="tx1"/>
                </a:solidFill>
                <a:latin typeface="Times New Roman" panose="02020603050405020304" pitchFamily="18" charset="0"/>
                <a:cs typeface="Times New Roman" panose="02020603050405020304" pitchFamily="18" charset="0"/>
              </a:rPr>
            </a:br>
            <a:r>
              <a:rPr lang="lt-LT" sz="2200" b="0" dirty="0">
                <a:solidFill>
                  <a:schemeClr val="tx1"/>
                </a:solidFill>
                <a:latin typeface="Times New Roman" panose="02020603050405020304" pitchFamily="18" charset="0"/>
                <a:cs typeface="Times New Roman" panose="02020603050405020304" pitchFamily="18" charset="0"/>
              </a:rPr>
              <a:t/>
            </a:r>
            <a:br>
              <a:rPr lang="lt-LT" sz="2200" b="0" dirty="0">
                <a:solidFill>
                  <a:schemeClr val="tx1"/>
                </a:solidFill>
                <a:latin typeface="Times New Roman" panose="02020603050405020304" pitchFamily="18" charset="0"/>
                <a:cs typeface="Times New Roman" panose="02020603050405020304" pitchFamily="18" charset="0"/>
              </a:rPr>
            </a:br>
            <a:r>
              <a:rPr lang="lt-LT" sz="2200" b="0" dirty="0">
                <a:solidFill>
                  <a:schemeClr val="tx1"/>
                </a:solidFill>
                <a:latin typeface="Times New Roman" panose="02020603050405020304" pitchFamily="18" charset="0"/>
                <a:cs typeface="Times New Roman" panose="02020603050405020304" pitchFamily="18" charset="0"/>
              </a:rPr>
              <a:t>2020 m. lapkričio 30 d.</a:t>
            </a:r>
            <a:r>
              <a:rPr lang="en-US" sz="2200" b="0" dirty="0">
                <a:solidFill>
                  <a:schemeClr val="tx1"/>
                </a:solidFill>
                <a:latin typeface="Times New Roman" panose="02020603050405020304" pitchFamily="18" charset="0"/>
                <a:cs typeface="Times New Roman" panose="02020603050405020304" pitchFamily="18" charset="0"/>
              </a:rPr>
              <a:t/>
            </a:r>
            <a:br>
              <a:rPr lang="en-US" sz="2200" b="0" dirty="0">
                <a:solidFill>
                  <a:schemeClr val="tx1"/>
                </a:solidFill>
                <a:latin typeface="Times New Roman" panose="02020603050405020304" pitchFamily="18" charset="0"/>
                <a:cs typeface="Times New Roman" panose="02020603050405020304" pitchFamily="18" charset="0"/>
              </a:rPr>
            </a:br>
            <a:endParaRPr lang="en-US" sz="2200" b="0" dirty="0">
              <a:latin typeface="Arial Black" panose="020B0A04020102020204" pitchFamily="34" charset="0"/>
            </a:endParaRPr>
          </a:p>
        </p:txBody>
      </p:sp>
      <p:sp>
        <p:nvSpPr>
          <p:cNvPr id="3" name="Subtitle 2">
            <a:extLst>
              <a:ext uri="{FF2B5EF4-FFF2-40B4-BE49-F238E27FC236}">
                <a16:creationId xmlns:a16="http://schemas.microsoft.com/office/drawing/2014/main" id="{777E61F8-916D-4ADF-A9F1-DC3DE22A5247}"/>
              </a:ext>
            </a:extLst>
          </p:cNvPr>
          <p:cNvSpPr>
            <a:spLocks noGrp="1"/>
          </p:cNvSpPr>
          <p:nvPr>
            <p:ph type="subTitle" idx="1"/>
          </p:nvPr>
        </p:nvSpPr>
        <p:spPr>
          <a:xfrm>
            <a:off x="914400" y="231229"/>
            <a:ext cx="10363200" cy="1114096"/>
          </a:xfrm>
        </p:spPr>
        <p:txBody>
          <a:bodyPr>
            <a:normAutofit/>
          </a:bodyPr>
          <a:lstStyle/>
          <a:p>
            <a:pPr algn="ctr"/>
            <a:r>
              <a:rPr lang="lt-LT" sz="2000" b="1" dirty="0">
                <a:latin typeface="Arial Black" panose="020B0A04020102020204" pitchFamily="34" charset="0"/>
              </a:rPr>
              <a:t>GARGŽDŲ LOPŠELIS-DARŽELIS „NAMINUKAS“ KVIETINIŲ SKYRIUS</a:t>
            </a:r>
          </a:p>
          <a:p>
            <a:endParaRPr lang="lt-LT" dirty="0">
              <a:latin typeface="Arial Black" panose="020B0A04020102020204" pitchFamily="34" charset="0"/>
            </a:endParaRPr>
          </a:p>
          <a:p>
            <a:endParaRPr lang="lt-LT" dirty="0">
              <a:latin typeface="Arial Black" panose="020B0A04020102020204" pitchFamily="34" charset="0"/>
            </a:endParaRPr>
          </a:p>
        </p:txBody>
      </p:sp>
    </p:spTree>
    <p:extLst>
      <p:ext uri="{BB962C8B-B14F-4D97-AF65-F5344CB8AC3E}">
        <p14:creationId xmlns:p14="http://schemas.microsoft.com/office/powerpoint/2010/main" val="486742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floor&#10;&#10;Description automatically generated">
            <a:extLst>
              <a:ext uri="{FF2B5EF4-FFF2-40B4-BE49-F238E27FC236}">
                <a16:creationId xmlns:a16="http://schemas.microsoft.com/office/drawing/2014/main" id="{BCA8C069-E0E6-4865-A6B4-E7C91502294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780690" y="1187669"/>
            <a:ext cx="4424584" cy="4614042"/>
          </a:xfrm>
          <a:prstGeom prst="rect">
            <a:avLst/>
          </a:prstGeom>
        </p:spPr>
      </p:pic>
      <p:pic>
        <p:nvPicPr>
          <p:cNvPr id="10" name="Content Placeholder 9">
            <a:extLst>
              <a:ext uri="{FF2B5EF4-FFF2-40B4-BE49-F238E27FC236}">
                <a16:creationId xmlns:a16="http://schemas.microsoft.com/office/drawing/2014/main" id="{6ECA90B5-8813-4D9C-922F-1F8D0DB014D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266974" y="1593359"/>
            <a:ext cx="4645570" cy="3813173"/>
          </a:xfrm>
          <a:prstGeom prst="rect">
            <a:avLst/>
          </a:prstGeom>
        </p:spPr>
      </p:pic>
      <p:sp>
        <p:nvSpPr>
          <p:cNvPr id="2" name="Title 1">
            <a:extLst>
              <a:ext uri="{FF2B5EF4-FFF2-40B4-BE49-F238E27FC236}">
                <a16:creationId xmlns:a16="http://schemas.microsoft.com/office/drawing/2014/main" id="{E8674BE2-7F70-462C-BDA8-14C27CEFB5E2}"/>
              </a:ext>
            </a:extLst>
          </p:cNvPr>
          <p:cNvSpPr>
            <a:spLocks noGrp="1"/>
          </p:cNvSpPr>
          <p:nvPr>
            <p:ph type="title"/>
          </p:nvPr>
        </p:nvSpPr>
        <p:spPr>
          <a:xfrm>
            <a:off x="527538" y="210208"/>
            <a:ext cx="11139854" cy="872358"/>
          </a:xfrm>
        </p:spPr>
        <p:txBody>
          <a:bodyPr vert="horz" lIns="91440" tIns="45720" rIns="91440" bIns="45720" rtlCol="0" anchor="b">
            <a:normAutofit/>
          </a:bodyPr>
          <a:lstStyle/>
          <a:p>
            <a:pPr algn="ctr"/>
            <a:r>
              <a:rPr lang="lt-LT" sz="4000" b="1" dirty="0">
                <a:solidFill>
                  <a:schemeClr val="tx1"/>
                </a:solidFill>
                <a:latin typeface="Arial Black" panose="020B0A04020102020204" pitchFamily="34" charset="0"/>
              </a:rPr>
              <a:t>GARAŽAI, SAUGUS EISMAS </a:t>
            </a:r>
            <a:endParaRPr lang="en-US" sz="4000" b="1"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08989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E0E4C41-C433-4AA7-A6FC-4123CF7CD56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881" b="20423"/>
          <a:stretch/>
        </p:blipFill>
        <p:spPr>
          <a:xfrm>
            <a:off x="283779" y="746234"/>
            <a:ext cx="11740055" cy="4802507"/>
          </a:xfrm>
          <a:prstGeom prst="rect">
            <a:avLst/>
          </a:prstGeom>
        </p:spPr>
      </p:pic>
      <p:sp>
        <p:nvSpPr>
          <p:cNvPr id="2" name="Title 1">
            <a:extLst>
              <a:ext uri="{FF2B5EF4-FFF2-40B4-BE49-F238E27FC236}">
                <a16:creationId xmlns:a16="http://schemas.microsoft.com/office/drawing/2014/main" id="{50C8477D-248D-4A4D-B8FF-C38DE6AED3C3}"/>
              </a:ext>
            </a:extLst>
          </p:cNvPr>
          <p:cNvSpPr>
            <a:spLocks noGrp="1"/>
          </p:cNvSpPr>
          <p:nvPr>
            <p:ph type="title"/>
          </p:nvPr>
        </p:nvSpPr>
        <p:spPr>
          <a:xfrm flipV="1">
            <a:off x="1138129" y="5862318"/>
            <a:ext cx="10901471" cy="751841"/>
          </a:xfrm>
          <a:noFill/>
        </p:spPr>
        <p:txBody>
          <a:bodyPr vert="horz" lIns="91440" tIns="45720" rIns="91440" bIns="45720" rtlCol="0" anchor="b">
            <a:normAutofit/>
          </a:bodyPr>
          <a:lstStyle/>
          <a:p>
            <a:pPr algn="ctr"/>
            <a:r>
              <a:rPr lang="en-US"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771101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troduction to Engineering: Imagine. Design. Engineer! | edX">
            <a:extLst>
              <a:ext uri="{FF2B5EF4-FFF2-40B4-BE49-F238E27FC236}">
                <a16:creationId xmlns:a16="http://schemas.microsoft.com/office/drawing/2014/main" id="{9C2B74B4-26C3-4153-9405-E594FB87A3F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295775" y="2672556"/>
            <a:ext cx="360045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fontScale="90000"/>
          </a:bodyPr>
          <a:lstStyle/>
          <a:p>
            <a:pPr algn="ctr"/>
            <a:r>
              <a:rPr lang="lt-LT" sz="4000" dirty="0">
                <a:solidFill>
                  <a:schemeClr val="tx1"/>
                </a:solidFill>
                <a:latin typeface="Arial Black" panose="020B0A04020102020204" pitchFamily="34" charset="0"/>
              </a:rPr>
              <a:t>INŽINERIJA</a:t>
            </a:r>
            <a:br>
              <a:rPr lang="lt-LT" sz="4000" dirty="0">
                <a:solidFill>
                  <a:schemeClr val="tx1"/>
                </a:solidFill>
                <a:latin typeface="Arial Black" panose="020B0A04020102020204" pitchFamily="34" charset="0"/>
              </a:rPr>
            </a:br>
            <a:r>
              <a:rPr lang="lt-LT" sz="4000" dirty="0">
                <a:solidFill>
                  <a:schemeClr val="tx1"/>
                </a:solidFill>
                <a:latin typeface="Arial Black" panose="020B0A04020102020204" pitchFamily="34" charset="0"/>
              </a:rPr>
              <a:t>( </a:t>
            </a:r>
            <a:r>
              <a:rPr lang="lt-LT" sz="4000" dirty="0">
                <a:solidFill>
                  <a:schemeClr val="tx1"/>
                </a:solidFill>
                <a:latin typeface="Arial" panose="020B0604020202020204" pitchFamily="34" charset="0"/>
                <a:cs typeface="Arial" panose="020B0604020202020204" pitchFamily="34" charset="0"/>
              </a:rPr>
              <a:t>ST</a:t>
            </a:r>
            <a:r>
              <a:rPr lang="lt-LT" sz="4000" dirty="0">
                <a:solidFill>
                  <a:srgbClr val="FF0000"/>
                </a:solidFill>
                <a:latin typeface="Arial Black" panose="020B0A04020102020204" pitchFamily="34" charset="0"/>
              </a:rPr>
              <a:t>E</a:t>
            </a:r>
            <a:r>
              <a:rPr lang="lt-LT" sz="4000" dirty="0">
                <a:solidFill>
                  <a:schemeClr val="tx1"/>
                </a:solidFill>
                <a:latin typeface="Arial" panose="020B0604020202020204" pitchFamily="34" charset="0"/>
                <a:cs typeface="Arial" panose="020B0604020202020204" pitchFamily="34" charset="0"/>
              </a:rPr>
              <a:t>AM</a:t>
            </a:r>
            <a:r>
              <a:rPr lang="lt-LT" sz="4000" dirty="0">
                <a:solidFill>
                  <a:schemeClr val="tx1"/>
                </a:solidFill>
                <a:latin typeface="Arial Black" panose="020B0A04020102020204" pitchFamily="34" charset="0"/>
              </a:rPr>
              <a:t> )</a:t>
            </a:r>
            <a:endParaRPr lang="en-US" sz="4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19717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60287F6-934C-46FE-B316-2A46DD51297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b="6988"/>
          <a:stretch/>
        </p:blipFill>
        <p:spPr>
          <a:xfrm>
            <a:off x="241738" y="1135116"/>
            <a:ext cx="5686096" cy="4593021"/>
          </a:xfrm>
          <a:prstGeom prst="rect">
            <a:avLst/>
          </a:prstGeom>
        </p:spPr>
      </p:pic>
      <p:pic>
        <p:nvPicPr>
          <p:cNvPr id="8" name="Content Placeholder 7">
            <a:extLst>
              <a:ext uri="{FF2B5EF4-FFF2-40B4-BE49-F238E27FC236}">
                <a16:creationId xmlns:a16="http://schemas.microsoft.com/office/drawing/2014/main" id="{C22731CC-4207-4432-9071-0F27E8FF413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195" b="44477"/>
          <a:stretch/>
        </p:blipFill>
        <p:spPr>
          <a:xfrm>
            <a:off x="6096000" y="1093076"/>
            <a:ext cx="5833242" cy="4603530"/>
          </a:xfrm>
          <a:prstGeom prst="rect">
            <a:avLst/>
          </a:prstGeom>
        </p:spPr>
      </p:pic>
      <p:sp>
        <p:nvSpPr>
          <p:cNvPr id="2" name="Title 1">
            <a:extLst>
              <a:ext uri="{FF2B5EF4-FFF2-40B4-BE49-F238E27FC236}">
                <a16:creationId xmlns:a16="http://schemas.microsoft.com/office/drawing/2014/main" id="{BE4EE4AC-ACE5-4D65-8A4D-90ADCE9AE246}"/>
              </a:ext>
            </a:extLst>
          </p:cNvPr>
          <p:cNvSpPr>
            <a:spLocks noGrp="1"/>
          </p:cNvSpPr>
          <p:nvPr>
            <p:ph type="title"/>
          </p:nvPr>
        </p:nvSpPr>
        <p:spPr>
          <a:xfrm>
            <a:off x="609601" y="189187"/>
            <a:ext cx="10923638" cy="893380"/>
          </a:xfrm>
        </p:spPr>
        <p:txBody>
          <a:bodyPr vert="horz" lIns="91440" tIns="45720" rIns="91440" bIns="45720" rtlCol="0" anchor="b">
            <a:normAutofit/>
          </a:bodyPr>
          <a:lstStyle/>
          <a:p>
            <a:r>
              <a:rPr lang="lt-LT" sz="4000" dirty="0">
                <a:solidFill>
                  <a:schemeClr val="tx1"/>
                </a:solidFill>
                <a:latin typeface="Arial Black" panose="020B0A04020102020204" pitchFamily="34" charset="0"/>
              </a:rPr>
              <a:t>KONSTRUOJAME, STATOME, LIPDOME </a:t>
            </a:r>
            <a:endParaRPr lang="en-US" sz="40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60339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BF863E5-0250-4CA8-B928-2BBD90C1020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9393" y="914399"/>
            <a:ext cx="5528441" cy="4971393"/>
          </a:xfrm>
        </p:spPr>
      </p:pic>
      <p:pic>
        <p:nvPicPr>
          <p:cNvPr id="8" name="Content Placeholder 7" descr="A picture containing person, indoor, little&#10;&#10;Description automatically generated">
            <a:extLst>
              <a:ext uri="{FF2B5EF4-FFF2-40B4-BE49-F238E27FC236}">
                <a16:creationId xmlns:a16="http://schemas.microsoft.com/office/drawing/2014/main" id="{B8AFAE74-0AF3-4C2D-9C52-07665223D09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95697" y="903890"/>
            <a:ext cx="5381296" cy="4971393"/>
          </a:xfrm>
        </p:spPr>
      </p:pic>
      <p:sp>
        <p:nvSpPr>
          <p:cNvPr id="2" name="Title 1">
            <a:extLst>
              <a:ext uri="{FF2B5EF4-FFF2-40B4-BE49-F238E27FC236}">
                <a16:creationId xmlns:a16="http://schemas.microsoft.com/office/drawing/2014/main" id="{6034F0F8-E3EC-435F-9CFB-446E354E4840}"/>
              </a:ext>
            </a:extLst>
          </p:cNvPr>
          <p:cNvSpPr>
            <a:spLocks noGrp="1"/>
          </p:cNvSpPr>
          <p:nvPr>
            <p:ph type="title"/>
          </p:nvPr>
        </p:nvSpPr>
        <p:spPr>
          <a:xfrm>
            <a:off x="609600" y="274638"/>
            <a:ext cx="10972800" cy="503128"/>
          </a:xfrm>
        </p:spPr>
        <p:txBody>
          <a:bodyPr>
            <a:normAutofit fontScale="90000"/>
          </a:bodyPr>
          <a:lstStyle/>
          <a:p>
            <a:pPr algn="ctr"/>
            <a:r>
              <a:rPr lang="lt-LT" sz="4000" dirty="0">
                <a:solidFill>
                  <a:schemeClr val="tx1"/>
                </a:solidFill>
                <a:latin typeface="Arial Black" panose="020B0A04020102020204" pitchFamily="34" charset="0"/>
                <a:cs typeface="Arial" panose="020B0604020202020204" pitchFamily="34" charset="0"/>
              </a:rPr>
              <a:t>.</a:t>
            </a:r>
            <a:endParaRPr lang="en-US" sz="40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5103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floor, cluttered&#10;&#10;Description automatically generated">
            <a:extLst>
              <a:ext uri="{FF2B5EF4-FFF2-40B4-BE49-F238E27FC236}">
                <a16:creationId xmlns:a16="http://schemas.microsoft.com/office/drawing/2014/main" id="{6C176C35-67EB-49EF-8221-564FA07F678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1949" b="25723"/>
          <a:stretch/>
        </p:blipFill>
        <p:spPr>
          <a:xfrm>
            <a:off x="5933440" y="873769"/>
            <a:ext cx="6037844" cy="4654671"/>
          </a:xfrm>
          <a:prstGeom prst="rect">
            <a:avLst/>
          </a:prstGeom>
        </p:spPr>
      </p:pic>
      <p:pic>
        <p:nvPicPr>
          <p:cNvPr id="8" name="Content Placeholder 7" descr="A picture containing indoor, floor, cluttered&#10;&#10;Description automatically generated">
            <a:extLst>
              <a:ext uri="{FF2B5EF4-FFF2-40B4-BE49-F238E27FC236}">
                <a16:creationId xmlns:a16="http://schemas.microsoft.com/office/drawing/2014/main" id="{71E76A3F-96D8-4307-B709-9B0777360E44}"/>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6649" b="21032"/>
          <a:stretch/>
        </p:blipFill>
        <p:spPr>
          <a:xfrm>
            <a:off x="231228" y="873769"/>
            <a:ext cx="5559972" cy="4633651"/>
          </a:xfrm>
          <a:prstGeom prst="rect">
            <a:avLst/>
          </a:prstGeom>
        </p:spPr>
      </p:pic>
      <p:sp>
        <p:nvSpPr>
          <p:cNvPr id="2" name="Title 1">
            <a:extLst>
              <a:ext uri="{FF2B5EF4-FFF2-40B4-BE49-F238E27FC236}">
                <a16:creationId xmlns:a16="http://schemas.microsoft.com/office/drawing/2014/main" id="{04A5BA9C-9E92-4209-B852-C6CAB37BBEF1}"/>
              </a:ext>
            </a:extLst>
          </p:cNvPr>
          <p:cNvSpPr>
            <a:spLocks noGrp="1"/>
          </p:cNvSpPr>
          <p:nvPr>
            <p:ph type="title"/>
          </p:nvPr>
        </p:nvSpPr>
        <p:spPr>
          <a:xfrm>
            <a:off x="609601" y="147145"/>
            <a:ext cx="10923638" cy="651641"/>
          </a:xfrm>
        </p:spPr>
        <p:txBody>
          <a:bodyPr vert="horz" lIns="91440" tIns="45720" rIns="91440" bIns="45720" rtlCol="0" anchor="b">
            <a:normAutofit fontScale="90000"/>
          </a:bodyPr>
          <a:lstStyle/>
          <a:p>
            <a:pPr algn="ctr"/>
            <a:r>
              <a:rPr lang="lt-LT" kern="1200" dirty="0">
                <a:solidFill>
                  <a:schemeClr val="tx1"/>
                </a:solidFill>
                <a:latin typeface="Arial Black" panose="020B0A04020102020204" pitchFamily="34" charset="0"/>
              </a:rPr>
              <a:t>.</a:t>
            </a:r>
            <a:endParaRPr lang="en-US"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143304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lt-LT" sz="800" dirty="0"/>
              <a:t>.</a:t>
            </a:r>
          </a:p>
        </p:txBody>
      </p:sp>
      <p:pic>
        <p:nvPicPr>
          <p:cNvPr id="5" name="Content Placeholder 5" descr="A picture containing text, indoor, different, various&#10;&#10;Description automatically generated">
            <a:extLst>
              <a:ext uri="{FF2B5EF4-FFF2-40B4-BE49-F238E27FC236}">
                <a16:creationId xmlns:a16="http://schemas.microsoft.com/office/drawing/2014/main" id="{3A5A5E5A-AF2D-48DF-ABEE-6158A969BBC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49530" y="1219200"/>
            <a:ext cx="4525962" cy="4682797"/>
          </a:xfrm>
        </p:spPr>
      </p:pic>
      <p:pic>
        <p:nvPicPr>
          <p:cNvPr id="6" name="Content Placeholder 7">
            <a:extLst>
              <a:ext uri="{FF2B5EF4-FFF2-40B4-BE49-F238E27FC236}">
                <a16:creationId xmlns:a16="http://schemas.microsoft.com/office/drawing/2014/main" id="{3D806182-F804-4CD9-BDFC-0AE42F9A4C8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21518" y="1219200"/>
            <a:ext cx="3867806" cy="4687614"/>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EC179977-2A55-4879-B9AD-602800178AC9}"/>
              </a:ext>
            </a:extLst>
          </p:cNvPr>
          <p:cNvSpPr>
            <a:spLocks noGrp="1"/>
          </p:cNvSpPr>
          <p:nvPr>
            <p:ph sz="half" idx="1"/>
          </p:nvPr>
        </p:nvSpPr>
        <p:spPr>
          <a:xfrm>
            <a:off x="2194560" y="4815840"/>
            <a:ext cx="9360697" cy="1326741"/>
          </a:xfrm>
        </p:spPr>
        <p:txBody>
          <a:bodyPr vert="horz" lIns="91440" tIns="45720" rIns="91440" bIns="45720" rtlCol="0" anchor="ctr">
            <a:normAutofit/>
          </a:bodyPr>
          <a:lstStyle/>
          <a:p>
            <a:r>
              <a:rPr lang="lt-LT" sz="2200" dirty="0">
                <a:solidFill>
                  <a:schemeClr val="bg1"/>
                </a:solidFill>
              </a:rPr>
              <a:t>INŽINERIJA </a:t>
            </a:r>
            <a:endParaRPr lang="en-US" sz="2200" dirty="0">
              <a:solidFill>
                <a:schemeClr val="bg1"/>
              </a:solidFill>
            </a:endParaRPr>
          </a:p>
        </p:txBody>
      </p:sp>
      <p:pic>
        <p:nvPicPr>
          <p:cNvPr id="19" name="Content Placeholder 18">
            <a:extLst>
              <a:ext uri="{FF2B5EF4-FFF2-40B4-BE49-F238E27FC236}">
                <a16:creationId xmlns:a16="http://schemas.microsoft.com/office/drawing/2014/main" id="{CD4BA9E1-93B5-48E0-A0CD-EEDFCA2411CC}"/>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28500" r="1" b="20810"/>
          <a:stretch/>
        </p:blipFill>
        <p:spPr>
          <a:xfrm>
            <a:off x="6251736" y="1250731"/>
            <a:ext cx="5709036" cy="4435365"/>
          </a:xfrm>
          <a:prstGeom prst="rect">
            <a:avLst/>
          </a:prstGeom>
        </p:spPr>
      </p:pic>
      <p:sp>
        <p:nvSpPr>
          <p:cNvPr id="13" name="Title 12">
            <a:extLst>
              <a:ext uri="{FF2B5EF4-FFF2-40B4-BE49-F238E27FC236}">
                <a16:creationId xmlns:a16="http://schemas.microsoft.com/office/drawing/2014/main" id="{758F3ECB-1D14-4B6C-BD40-BD48C50660E7}"/>
              </a:ext>
            </a:extLst>
          </p:cNvPr>
          <p:cNvSpPr>
            <a:spLocks noGrp="1"/>
          </p:cNvSpPr>
          <p:nvPr>
            <p:ph type="title"/>
          </p:nvPr>
        </p:nvSpPr>
        <p:spPr>
          <a:xfrm>
            <a:off x="649270" y="136634"/>
            <a:ext cx="11017213" cy="767256"/>
          </a:xfrm>
        </p:spPr>
        <p:txBody>
          <a:bodyPr vert="horz" lIns="91440" tIns="45720" rIns="91440" bIns="45720" rtlCol="0" anchor="ctr">
            <a:normAutofit/>
          </a:bodyPr>
          <a:lstStyle/>
          <a:p>
            <a:pPr algn="ctr"/>
            <a:r>
              <a:rPr lang="lt-LT" sz="3600" dirty="0">
                <a:solidFill>
                  <a:schemeClr val="bg1"/>
                </a:solidFill>
                <a:latin typeface="Arial Black" panose="020B0A04020102020204" pitchFamily="34" charset="0"/>
              </a:rPr>
              <a:t>IŠ KAMŠTELIŲ GAMINOME RATĄ </a:t>
            </a:r>
            <a:endParaRPr lang="en-US" sz="3600" kern="1200" dirty="0">
              <a:solidFill>
                <a:schemeClr val="bg1"/>
              </a:solidFill>
              <a:latin typeface="Arial Black" panose="020B0A04020102020204" pitchFamily="34" charset="0"/>
            </a:endParaRPr>
          </a:p>
        </p:txBody>
      </p:sp>
      <p:pic>
        <p:nvPicPr>
          <p:cNvPr id="17" name="Content Placeholder 16" descr="A picture containing person, indoor&#10;&#10;Description automatically generated">
            <a:extLst>
              <a:ext uri="{FF2B5EF4-FFF2-40B4-BE49-F238E27FC236}">
                <a16:creationId xmlns:a16="http://schemas.microsoft.com/office/drawing/2014/main" id="{1067BE2B-C484-4478-A797-367D6741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4" r="2" b="9205"/>
          <a:stretch/>
        </p:blipFill>
        <p:spPr>
          <a:xfrm>
            <a:off x="649270" y="1261240"/>
            <a:ext cx="5415199" cy="4414345"/>
          </a:xfrm>
          <a:prstGeom prst="rect">
            <a:avLst/>
          </a:prstGeom>
        </p:spPr>
      </p:pic>
    </p:spTree>
    <p:extLst>
      <p:ext uri="{BB962C8B-B14F-4D97-AF65-F5344CB8AC3E}">
        <p14:creationId xmlns:p14="http://schemas.microsoft.com/office/powerpoint/2010/main" val="2471738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 Visual Building Blocks To The Elements Of Art">
            <a:extLst>
              <a:ext uri="{FF2B5EF4-FFF2-40B4-BE49-F238E27FC236}">
                <a16:creationId xmlns:a16="http://schemas.microsoft.com/office/drawing/2014/main" id="{D29A9E44-2DB5-4A1E-849E-7076CB960D1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701528" y="1481138"/>
            <a:ext cx="6788943" cy="4525962"/>
          </a:xfrm>
          <a:prstGeom prst="rect">
            <a:avLst/>
          </a:prstGeom>
          <a:noFill/>
          <a:extLst>
            <a:ext uri="{909E8E84-426E-40DD-AFC4-6F175D3DCCD1}">
              <a14:hiddenFill xmlns:a14="http://schemas.microsoft.com/office/drawing/2010/main">
                <a:solidFill>
                  <a:srgbClr val="FFFFFF"/>
                </a:solidFill>
              </a14:hiddenFill>
            </a:ext>
          </a:extLst>
        </p:spPr>
      </p:pic>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fontScale="90000"/>
          </a:bodyPr>
          <a:lstStyle/>
          <a:p>
            <a:pPr algn="ctr"/>
            <a:r>
              <a:rPr lang="lt-LT" sz="4400" dirty="0">
                <a:solidFill>
                  <a:schemeClr val="tx1"/>
                </a:solidFill>
                <a:latin typeface="Arial Black" panose="020B0A04020102020204" pitchFamily="34" charset="0"/>
              </a:rPr>
              <a:t>MENAI </a:t>
            </a:r>
            <a:br>
              <a:rPr lang="lt-LT" sz="4400" dirty="0">
                <a:solidFill>
                  <a:schemeClr val="tx1"/>
                </a:solidFill>
                <a:latin typeface="Arial Black" panose="020B0A04020102020204" pitchFamily="34" charset="0"/>
              </a:rPr>
            </a:br>
            <a:r>
              <a:rPr lang="lt-LT" sz="4400" dirty="0">
                <a:solidFill>
                  <a:schemeClr val="tx1"/>
                </a:solidFill>
                <a:latin typeface="Arial Black" panose="020B0A04020102020204" pitchFamily="34" charset="0"/>
              </a:rPr>
              <a:t>( </a:t>
            </a:r>
            <a:r>
              <a:rPr lang="lt-LT" sz="4400" dirty="0">
                <a:solidFill>
                  <a:schemeClr val="tx1"/>
                </a:solidFill>
                <a:latin typeface="Arial" panose="020B0604020202020204" pitchFamily="34" charset="0"/>
                <a:cs typeface="Arial" panose="020B0604020202020204" pitchFamily="34" charset="0"/>
              </a:rPr>
              <a:t>STE</a:t>
            </a:r>
            <a:r>
              <a:rPr lang="lt-LT" sz="4400" dirty="0">
                <a:solidFill>
                  <a:srgbClr val="FF0000"/>
                </a:solidFill>
                <a:latin typeface="Arial Black" panose="020B0A04020102020204" pitchFamily="34" charset="0"/>
              </a:rPr>
              <a:t>A</a:t>
            </a:r>
            <a:r>
              <a:rPr lang="lt-LT" sz="4400" dirty="0">
                <a:solidFill>
                  <a:schemeClr val="tx1"/>
                </a:solidFill>
                <a:latin typeface="Arial" panose="020B0604020202020204" pitchFamily="34" charset="0"/>
                <a:cs typeface="Arial" panose="020B0604020202020204" pitchFamily="34" charset="0"/>
              </a:rPr>
              <a:t>M</a:t>
            </a:r>
            <a:r>
              <a:rPr lang="lt-LT" sz="4400" dirty="0">
                <a:solidFill>
                  <a:schemeClr val="tx1"/>
                </a:solidFill>
                <a:latin typeface="Arial Black" panose="020B0A04020102020204" pitchFamily="34" charset="0"/>
              </a:rPr>
              <a:t> )</a:t>
            </a:r>
            <a:r>
              <a:rPr lang="lt-LT" dirty="0">
                <a:solidFill>
                  <a:schemeClr val="tx1"/>
                </a:solidFill>
                <a:latin typeface="Arial Black" panose="020B0A04020102020204" pitchFamily="34" charset="0"/>
              </a:rPr>
              <a:t/>
            </a:r>
            <a:br>
              <a:rPr lang="lt-LT" dirty="0">
                <a:solidFill>
                  <a:schemeClr val="tx1"/>
                </a:solidFill>
                <a:latin typeface="Arial Black" panose="020B0A04020102020204" pitchFamily="34" charset="0"/>
              </a:rPr>
            </a:br>
            <a:endParaRPr lang="en-US"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074542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several&#10;&#10;Description automatically generated">
            <a:extLst>
              <a:ext uri="{FF2B5EF4-FFF2-40B4-BE49-F238E27FC236}">
                <a16:creationId xmlns:a16="http://schemas.microsoft.com/office/drawing/2014/main" id="{30CB5907-1601-43B7-BC34-10F5E149D941}"/>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172" b="2816"/>
          <a:stretch/>
        </p:blipFill>
        <p:spPr>
          <a:xfrm>
            <a:off x="136635" y="1166648"/>
            <a:ext cx="5759668" cy="4424844"/>
          </a:xfrm>
          <a:prstGeom prst="rect">
            <a:avLst/>
          </a:prstGeom>
        </p:spPr>
      </p:pic>
      <p:pic>
        <p:nvPicPr>
          <p:cNvPr id="8" name="Content Placeholder 7" descr="A picture containing floor, indoor, dining table&#10;&#10;Description automatically generated">
            <a:extLst>
              <a:ext uri="{FF2B5EF4-FFF2-40B4-BE49-F238E27FC236}">
                <a16:creationId xmlns:a16="http://schemas.microsoft.com/office/drawing/2014/main" id="{96AEA623-D9E2-4E6D-98DE-6CC975BF10E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7947" b="9725"/>
          <a:stretch/>
        </p:blipFill>
        <p:spPr>
          <a:xfrm>
            <a:off x="6095999" y="1145627"/>
            <a:ext cx="5906815" cy="4445875"/>
          </a:xfrm>
          <a:prstGeom prst="rect">
            <a:avLst/>
          </a:prstGeom>
        </p:spPr>
      </p:pic>
      <p:sp>
        <p:nvSpPr>
          <p:cNvPr id="2" name="Title 1">
            <a:extLst>
              <a:ext uri="{FF2B5EF4-FFF2-40B4-BE49-F238E27FC236}">
                <a16:creationId xmlns:a16="http://schemas.microsoft.com/office/drawing/2014/main" id="{02547071-D757-4776-A604-ABD2CFC1442C}"/>
              </a:ext>
            </a:extLst>
          </p:cNvPr>
          <p:cNvSpPr>
            <a:spLocks noGrp="1"/>
          </p:cNvSpPr>
          <p:nvPr>
            <p:ph type="title"/>
          </p:nvPr>
        </p:nvSpPr>
        <p:spPr>
          <a:xfrm>
            <a:off x="609601" y="-336331"/>
            <a:ext cx="10923638" cy="1881352"/>
          </a:xfrm>
        </p:spPr>
        <p:txBody>
          <a:bodyPr vert="horz" lIns="91440" tIns="45720" rIns="91440" bIns="45720" rtlCol="0" anchor="b">
            <a:normAutofit/>
          </a:bodyPr>
          <a:lstStyle/>
          <a:p>
            <a:pPr algn="ctr"/>
            <a:r>
              <a:rPr lang="lt-LT" sz="4000" dirty="0">
                <a:solidFill>
                  <a:schemeClr val="tx1"/>
                </a:solidFill>
                <a:latin typeface="Arial Black" panose="020B0A04020102020204" pitchFamily="34" charset="0"/>
              </a:rPr>
              <a:t>MAŠINŲ LENKTYNĖS</a:t>
            </a:r>
            <a:r>
              <a:rPr lang="lt-LT" sz="4000" dirty="0">
                <a:latin typeface="Arial Black" panose="020B0A04020102020204" pitchFamily="34" charset="0"/>
              </a:rPr>
              <a:t> </a:t>
            </a:r>
            <a:br>
              <a:rPr lang="lt-LT" sz="4000" dirty="0">
                <a:latin typeface="Arial Black" panose="020B0A04020102020204" pitchFamily="34" charset="0"/>
              </a:rPr>
            </a:br>
            <a:r>
              <a:rPr lang="lt-LT" sz="4000" dirty="0">
                <a:latin typeface="Arial Black" panose="020B0A04020102020204" pitchFamily="34" charset="0"/>
              </a:rPr>
              <a:t> </a:t>
            </a:r>
            <a:endParaRPr lang="en-US" sz="40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60978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1406F820-F730-4FFE-8226-C7FE82279400}"/>
              </a:ext>
            </a:extLst>
          </p:cNvPr>
          <p:cNvSpPr>
            <a:spLocks noGrp="1"/>
          </p:cNvSpPr>
          <p:nvPr>
            <p:ph idx="1"/>
          </p:nvPr>
        </p:nvSpPr>
        <p:spPr/>
        <p:txBody>
          <a:bodyPr>
            <a:normAutofit/>
          </a:bodyPr>
          <a:lstStyle/>
          <a:p>
            <a:pPr marL="0" indent="0" algn="ctr">
              <a:buNone/>
            </a:pPr>
            <a:endParaRPr lang="lt-LT" sz="2400" b="1" dirty="0">
              <a:effectLst/>
              <a:latin typeface="Times New Roman" panose="02020603050405020304" pitchFamily="18" charset="0"/>
              <a:ea typeface="Calibri" panose="020F0502020204030204" pitchFamily="34" charset="0"/>
            </a:endParaRPr>
          </a:p>
          <a:p>
            <a:pPr marL="0" indent="0" algn="ctr">
              <a:buNone/>
            </a:pPr>
            <a:endParaRPr lang="lt-LT" sz="2400" b="1" dirty="0">
              <a:latin typeface="Times New Roman" panose="02020603050405020304" pitchFamily="18" charset="0"/>
              <a:ea typeface="Calibri" panose="020F0502020204030204" pitchFamily="34" charset="0"/>
            </a:endParaRPr>
          </a:p>
          <a:p>
            <a:pPr marL="0" indent="0" algn="just">
              <a:buNone/>
            </a:pPr>
            <a:r>
              <a:rPr lang="lt-LT" sz="2400" b="1" dirty="0">
                <a:effectLst/>
                <a:latin typeface="Arial Black" panose="020B0A04020102020204" pitchFamily="34" charset="0"/>
                <a:ea typeface="Calibri" panose="020F0502020204030204" pitchFamily="34" charset="0"/>
              </a:rPr>
              <a:t>Atskleisti STEAM ugdymo galimybes ankstyvajame amžiuje.</a:t>
            </a:r>
            <a:endParaRPr lang="lt-LT" sz="2400" b="1" dirty="0">
              <a:latin typeface="Arial Black" panose="020B0A04020102020204" pitchFamily="34" charset="0"/>
            </a:endParaRPr>
          </a:p>
          <a:p>
            <a:pPr marL="0" indent="0" algn="just">
              <a:buNone/>
            </a:pPr>
            <a:r>
              <a:rPr lang="lt-LT" sz="2400" b="1" dirty="0">
                <a:latin typeface="Arial Black" panose="020B0A04020102020204" pitchFamily="34" charset="0"/>
              </a:rPr>
              <a:t>Skatinti vaikų norą tyrinėti ir augti pažinimo srityje, ugdyti kritinį mąstymą, situacijų analizės ir vertinimo kompetencijas, lavinti turimų žinių pritaikymą, tyrinėjimus ir įgūdžius sprendžiant problemas.</a:t>
            </a:r>
            <a:endParaRPr lang="en-US" sz="2400" dirty="0">
              <a:latin typeface="Arial Black" panose="020B0A04020102020204" pitchFamily="34" charset="0"/>
            </a:endParaRPr>
          </a:p>
        </p:txBody>
      </p:sp>
      <p:sp>
        <p:nvSpPr>
          <p:cNvPr id="2" name="Pavadinimas 1">
            <a:extLst>
              <a:ext uri="{FF2B5EF4-FFF2-40B4-BE49-F238E27FC236}">
                <a16:creationId xmlns:a16="http://schemas.microsoft.com/office/drawing/2014/main" id="{50B72E3A-3DEE-47F9-934B-F09D32016F06}"/>
              </a:ext>
            </a:extLst>
          </p:cNvPr>
          <p:cNvSpPr>
            <a:spLocks noGrp="1"/>
          </p:cNvSpPr>
          <p:nvPr>
            <p:ph type="title"/>
          </p:nvPr>
        </p:nvSpPr>
        <p:spPr/>
        <p:txBody>
          <a:bodyPr>
            <a:normAutofit/>
          </a:bodyPr>
          <a:lstStyle/>
          <a:p>
            <a:pPr algn="ctr"/>
            <a:r>
              <a:rPr lang="lt-LT" sz="4000" dirty="0">
                <a:solidFill>
                  <a:schemeClr val="tx1"/>
                </a:solidFill>
                <a:latin typeface="Arial Black" panose="020B0A04020102020204" pitchFamily="34" charset="0"/>
              </a:rPr>
              <a:t>TIKSLAS</a:t>
            </a:r>
            <a:endParaRPr lang="en-US" sz="4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034007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A3FD191-74D5-4BA9-90B7-466A4320560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5174" r="-2" b="34416"/>
          <a:stretch/>
        </p:blipFill>
        <p:spPr>
          <a:xfrm>
            <a:off x="6285186" y="1019504"/>
            <a:ext cx="5665076" cy="4698124"/>
          </a:xfrm>
          <a:prstGeom prst="rect">
            <a:avLst/>
          </a:prstGeom>
        </p:spPr>
      </p:pic>
      <p:pic>
        <p:nvPicPr>
          <p:cNvPr id="8" name="Content Placeholder 7">
            <a:extLst>
              <a:ext uri="{FF2B5EF4-FFF2-40B4-BE49-F238E27FC236}">
                <a16:creationId xmlns:a16="http://schemas.microsoft.com/office/drawing/2014/main" id="{804CF24E-112A-4731-944A-D7BFF60671B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4950" r="-1" b="48949"/>
          <a:stretch/>
        </p:blipFill>
        <p:spPr>
          <a:xfrm>
            <a:off x="189186" y="998483"/>
            <a:ext cx="5906808" cy="4740165"/>
          </a:xfrm>
          <a:prstGeom prst="rect">
            <a:avLst/>
          </a:prstGeom>
        </p:spPr>
      </p:pic>
      <p:sp>
        <p:nvSpPr>
          <p:cNvPr id="2" name="Title 1">
            <a:extLst>
              <a:ext uri="{FF2B5EF4-FFF2-40B4-BE49-F238E27FC236}">
                <a16:creationId xmlns:a16="http://schemas.microsoft.com/office/drawing/2014/main" id="{C628F252-6040-4AF5-8C0A-F98B23C1D79F}"/>
              </a:ext>
            </a:extLst>
          </p:cNvPr>
          <p:cNvSpPr>
            <a:spLocks noGrp="1"/>
          </p:cNvSpPr>
          <p:nvPr>
            <p:ph type="title"/>
          </p:nvPr>
        </p:nvSpPr>
        <p:spPr>
          <a:xfrm>
            <a:off x="609601" y="147146"/>
            <a:ext cx="10923638" cy="1219200"/>
          </a:xfrm>
        </p:spPr>
        <p:txBody>
          <a:bodyPr vert="horz" lIns="91440" tIns="45720" rIns="91440" bIns="45720" rtlCol="0" anchor="b">
            <a:normAutofit fontScale="90000"/>
          </a:bodyPr>
          <a:lstStyle/>
          <a:p>
            <a:pPr algn="ctr"/>
            <a:r>
              <a:rPr lang="en-US" sz="2000" kern="1200" dirty="0">
                <a:solidFill>
                  <a:schemeClr val="tx1"/>
                </a:solidFill>
                <a:latin typeface="+mj-lt"/>
                <a:ea typeface="+mj-ea"/>
                <a:cs typeface="+mj-cs"/>
              </a:rPr>
              <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
            </a:r>
            <a:br>
              <a:rPr lang="en-US" sz="2000" kern="1200" dirty="0">
                <a:solidFill>
                  <a:schemeClr val="tx1"/>
                </a:solidFill>
                <a:latin typeface="+mj-lt"/>
                <a:ea typeface="+mj-ea"/>
                <a:cs typeface="+mj-cs"/>
              </a:rPr>
            </a:br>
            <a:r>
              <a:rPr lang="lt-LT" sz="4400" kern="1200" dirty="0">
                <a:solidFill>
                  <a:schemeClr val="tx1"/>
                </a:solidFill>
                <a:latin typeface="Arial Black" panose="020B0A04020102020204" pitchFamily="34" charset="0"/>
                <a:cs typeface="Arial" panose="020B0604020202020204" pitchFamily="34" charset="0"/>
              </a:rPr>
              <a:t> </a:t>
            </a:r>
            <a:r>
              <a:rPr lang="lt-LT" sz="4400" kern="1200" dirty="0">
                <a:solidFill>
                  <a:schemeClr val="tx1"/>
                </a:solidFill>
                <a:latin typeface="Arial Black" panose="020B0A04020102020204" pitchFamily="34" charset="0"/>
              </a:rPr>
              <a:t>PĖDSAKAI </a:t>
            </a:r>
            <a:r>
              <a:rPr lang="en-US" kern="1200" dirty="0">
                <a:solidFill>
                  <a:schemeClr val="tx1"/>
                </a:solidFill>
                <a:latin typeface="Arial Black" panose="020B0A04020102020204" pitchFamily="34" charset="0"/>
              </a:rPr>
              <a:t/>
            </a:r>
            <a:br>
              <a:rPr lang="en-US" kern="1200" dirty="0">
                <a:solidFill>
                  <a:schemeClr val="tx1"/>
                </a:solidFill>
                <a:latin typeface="Arial Black" panose="020B0A04020102020204" pitchFamily="34" charset="0"/>
              </a:rPr>
            </a:br>
            <a:endParaRPr lang="en-US"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05981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indoor, person&#10;&#10;Description automatically generated">
            <a:extLst>
              <a:ext uri="{FF2B5EF4-FFF2-40B4-BE49-F238E27FC236}">
                <a16:creationId xmlns:a16="http://schemas.microsoft.com/office/drawing/2014/main" id="{AE8E35C9-D124-483F-899A-B86124B90A8D}"/>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0519" b="37162"/>
          <a:stretch/>
        </p:blipFill>
        <p:spPr>
          <a:xfrm>
            <a:off x="157655" y="1103586"/>
            <a:ext cx="5801712" cy="4456386"/>
          </a:xfrm>
          <a:prstGeom prst="rect">
            <a:avLst/>
          </a:prstGeom>
        </p:spPr>
      </p:pic>
      <p:pic>
        <p:nvPicPr>
          <p:cNvPr id="8" name="Content Placeholder 7" descr="A picture containing indoor, person, toy, doll&#10;&#10;Description automatically generated">
            <a:extLst>
              <a:ext uri="{FF2B5EF4-FFF2-40B4-BE49-F238E27FC236}">
                <a16:creationId xmlns:a16="http://schemas.microsoft.com/office/drawing/2014/main" id="{021C808B-BC4D-49FD-9529-F0A32096D1E7}"/>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6432" b="31240"/>
          <a:stretch/>
        </p:blipFill>
        <p:spPr>
          <a:xfrm>
            <a:off x="6264166" y="1114097"/>
            <a:ext cx="5717627" cy="4424855"/>
          </a:xfrm>
          <a:prstGeom prst="rect">
            <a:avLst/>
          </a:prstGeom>
        </p:spPr>
      </p:pic>
      <p:sp>
        <p:nvSpPr>
          <p:cNvPr id="2" name="Title 1">
            <a:extLst>
              <a:ext uri="{FF2B5EF4-FFF2-40B4-BE49-F238E27FC236}">
                <a16:creationId xmlns:a16="http://schemas.microsoft.com/office/drawing/2014/main" id="{0A12CB15-B0C6-4F6A-A0E6-17486E74EF7F}"/>
              </a:ext>
            </a:extLst>
          </p:cNvPr>
          <p:cNvSpPr>
            <a:spLocks noGrp="1"/>
          </p:cNvSpPr>
          <p:nvPr>
            <p:ph type="title"/>
          </p:nvPr>
        </p:nvSpPr>
        <p:spPr>
          <a:xfrm>
            <a:off x="609601" y="136635"/>
            <a:ext cx="10923638" cy="767256"/>
          </a:xfrm>
        </p:spPr>
        <p:txBody>
          <a:bodyPr vert="horz" lIns="91440" tIns="45720" rIns="91440" bIns="45720" rtlCol="0" anchor="b">
            <a:normAutofit/>
          </a:bodyPr>
          <a:lstStyle/>
          <a:p>
            <a:pPr algn="ctr"/>
            <a:r>
              <a:rPr lang="lt-LT" sz="4000" kern="1200" dirty="0">
                <a:solidFill>
                  <a:schemeClr val="tx1"/>
                </a:solidFill>
                <a:latin typeface="Arial Black" panose="020B0A04020102020204" pitchFamily="34" charset="0"/>
              </a:rPr>
              <a:t>PIEŠIAME KITAIP</a:t>
            </a:r>
            <a:endParaRPr lang="en-US" sz="40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11950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erson, indoor, child, floor&#10;&#10;Description automatically generated">
            <a:extLst>
              <a:ext uri="{FF2B5EF4-FFF2-40B4-BE49-F238E27FC236}">
                <a16:creationId xmlns:a16="http://schemas.microsoft.com/office/drawing/2014/main" id="{4B05D1D2-B031-431E-A69C-45F8DAB1405D}"/>
              </a:ext>
            </a:extLst>
          </p:cNvPr>
          <p:cNvPicPr>
            <a:picLocks noGrp="1" noChangeAspect="1"/>
          </p:cNvPicPr>
          <p:nvPr>
            <p:ph sz="half" idx="1"/>
          </p:nvPr>
        </p:nvPicPr>
        <p:blipFill rotWithShape="1">
          <a:blip r:embed="rId2" cstate="hqprint">
            <a:extLst>
              <a:ext uri="{28A0092B-C50C-407E-A947-70E740481C1C}">
                <a14:useLocalDpi xmlns:a14="http://schemas.microsoft.com/office/drawing/2010/main" val="0"/>
              </a:ext>
            </a:extLst>
          </a:blip>
          <a:srcRect t="23652" b="13903"/>
          <a:stretch/>
        </p:blipFill>
        <p:spPr>
          <a:xfrm>
            <a:off x="6095999" y="1523999"/>
            <a:ext cx="5854263" cy="4235669"/>
          </a:xfrm>
          <a:prstGeom prst="rect">
            <a:avLst/>
          </a:prstGeom>
        </p:spPr>
      </p:pic>
      <p:pic>
        <p:nvPicPr>
          <p:cNvPr id="8" name="Content Placeholder 7">
            <a:extLst>
              <a:ext uri="{FF2B5EF4-FFF2-40B4-BE49-F238E27FC236}">
                <a16:creationId xmlns:a16="http://schemas.microsoft.com/office/drawing/2014/main" id="{2BDDC98C-8D53-4152-99CD-71CA786E0AA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0993" b="2080"/>
          <a:stretch/>
        </p:blipFill>
        <p:spPr>
          <a:xfrm>
            <a:off x="210207" y="1524000"/>
            <a:ext cx="5759669" cy="4243112"/>
          </a:xfrm>
          <a:prstGeom prst="rect">
            <a:avLst/>
          </a:prstGeom>
        </p:spPr>
      </p:pic>
      <p:sp>
        <p:nvSpPr>
          <p:cNvPr id="2" name="Title 1">
            <a:extLst>
              <a:ext uri="{FF2B5EF4-FFF2-40B4-BE49-F238E27FC236}">
                <a16:creationId xmlns:a16="http://schemas.microsoft.com/office/drawing/2014/main" id="{B843575F-6C93-472C-B05E-496A9CAE64D5}"/>
              </a:ext>
            </a:extLst>
          </p:cNvPr>
          <p:cNvSpPr>
            <a:spLocks noGrp="1"/>
          </p:cNvSpPr>
          <p:nvPr>
            <p:ph type="title"/>
          </p:nvPr>
        </p:nvSpPr>
        <p:spPr>
          <a:xfrm>
            <a:off x="609601" y="168166"/>
            <a:ext cx="10923638" cy="1030013"/>
          </a:xfrm>
        </p:spPr>
        <p:txBody>
          <a:bodyPr vert="horz" lIns="91440" tIns="45720" rIns="91440" bIns="45720" rtlCol="0" anchor="b">
            <a:normAutofit/>
          </a:bodyPr>
          <a:lstStyle/>
          <a:p>
            <a:pPr algn="ctr"/>
            <a:r>
              <a:rPr lang="lt-LT" sz="800" kern="1200" dirty="0">
                <a:solidFill>
                  <a:schemeClr val="tx1"/>
                </a:solidFill>
                <a:latin typeface="Arial Black" panose="020B0A04020102020204" pitchFamily="34" charset="0"/>
              </a:rPr>
              <a:t>.</a:t>
            </a:r>
            <a:endParaRPr lang="en-US" sz="8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82352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erson, child, child, young&#10;&#10;Description automatically generated">
            <a:extLst>
              <a:ext uri="{FF2B5EF4-FFF2-40B4-BE49-F238E27FC236}">
                <a16:creationId xmlns:a16="http://schemas.microsoft.com/office/drawing/2014/main" id="{5F965FED-2D9D-49C0-BAE9-CB26CADC1C8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9600" y="1156138"/>
            <a:ext cx="5307724" cy="4677103"/>
          </a:xfrm>
        </p:spPr>
      </p:pic>
      <p:pic>
        <p:nvPicPr>
          <p:cNvPr id="8" name="Content Placeholder 7" descr="A picture containing text, indoor, person&#10;&#10;Description automatically generated">
            <a:extLst>
              <a:ext uri="{FF2B5EF4-FFF2-40B4-BE49-F238E27FC236}">
                <a16:creationId xmlns:a16="http://schemas.microsoft.com/office/drawing/2014/main" id="{FECE1DD7-8829-4C76-B971-CC56B3E2744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74676" y="1124607"/>
            <a:ext cx="5181600" cy="4698123"/>
          </a:xfrm>
        </p:spPr>
      </p:pic>
      <p:sp>
        <p:nvSpPr>
          <p:cNvPr id="2" name="Title 1">
            <a:extLst>
              <a:ext uri="{FF2B5EF4-FFF2-40B4-BE49-F238E27FC236}">
                <a16:creationId xmlns:a16="http://schemas.microsoft.com/office/drawing/2014/main" id="{6A74A056-6E66-4590-A0EA-E0BADA57C27B}"/>
              </a:ext>
            </a:extLst>
          </p:cNvPr>
          <p:cNvSpPr>
            <a:spLocks noGrp="1"/>
          </p:cNvSpPr>
          <p:nvPr>
            <p:ph type="title"/>
          </p:nvPr>
        </p:nvSpPr>
        <p:spPr>
          <a:xfrm>
            <a:off x="966951" y="294291"/>
            <a:ext cx="10773103" cy="693682"/>
          </a:xfrm>
        </p:spPr>
        <p:txBody>
          <a:bodyPr vert="horz" lIns="91440" tIns="45720" rIns="91440" bIns="45720" rtlCol="0" anchor="ctr">
            <a:normAutofit/>
          </a:bodyPr>
          <a:lstStyle/>
          <a:p>
            <a:pPr algn="ctr"/>
            <a:r>
              <a:rPr lang="lt-LT" sz="3200" dirty="0">
                <a:solidFill>
                  <a:srgbClr val="FFFFFF"/>
                </a:solidFill>
              </a:rPr>
              <a:t>.</a:t>
            </a:r>
            <a:endParaRPr lang="en-US" sz="4000" kern="12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149756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vestment: Want to be a successful investor? Get your maths right">
            <a:extLst>
              <a:ext uri="{FF2B5EF4-FFF2-40B4-BE49-F238E27FC236}">
                <a16:creationId xmlns:a16="http://schemas.microsoft.com/office/drawing/2014/main" id="{B3E9A9F9-9B16-4F4C-9436-3724970F391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078692" y="1481138"/>
            <a:ext cx="6034616" cy="4525962"/>
          </a:xfrm>
          <a:prstGeom prst="rect">
            <a:avLst/>
          </a:prstGeom>
          <a:noFill/>
          <a:extLst>
            <a:ext uri="{909E8E84-426E-40DD-AFC4-6F175D3DCCD1}">
              <a14:hiddenFill xmlns:a14="http://schemas.microsoft.com/office/drawing/2010/main">
                <a:solidFill>
                  <a:srgbClr val="FFFFFF"/>
                </a:solidFill>
              </a14:hiddenFill>
            </a:ext>
          </a:extLst>
        </p:spPr>
      </p:pic>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fontScale="90000"/>
          </a:bodyPr>
          <a:lstStyle/>
          <a:p>
            <a:pPr algn="ctr"/>
            <a:r>
              <a:rPr lang="lt-LT" sz="4000" dirty="0">
                <a:solidFill>
                  <a:schemeClr val="tx1"/>
                </a:solidFill>
                <a:latin typeface="Arial Black" panose="020B0A04020102020204" pitchFamily="34" charset="0"/>
              </a:rPr>
              <a:t>MATEMATIKA</a:t>
            </a:r>
            <a:r>
              <a:rPr lang="lt-LT" sz="4000">
                <a:solidFill>
                  <a:schemeClr val="tx1"/>
                </a:solidFill>
                <a:latin typeface="Arial Black" panose="020B0A04020102020204" pitchFamily="34" charset="0"/>
              </a:rPr>
              <a:t/>
            </a:r>
            <a:br>
              <a:rPr lang="lt-LT" sz="4000">
                <a:solidFill>
                  <a:schemeClr val="tx1"/>
                </a:solidFill>
                <a:latin typeface="Arial Black" panose="020B0A04020102020204" pitchFamily="34" charset="0"/>
              </a:rPr>
            </a:br>
            <a:r>
              <a:rPr lang="lt-LT" sz="4000">
                <a:solidFill>
                  <a:schemeClr val="tx1"/>
                </a:solidFill>
                <a:latin typeface="Arial Black" panose="020B0A04020102020204" pitchFamily="34" charset="0"/>
              </a:rPr>
              <a:t>(</a:t>
            </a:r>
            <a:r>
              <a:rPr lang="lt-LT" sz="4000">
                <a:solidFill>
                  <a:schemeClr val="tx1"/>
                </a:solidFill>
                <a:latin typeface="Arial" panose="020B0604020202020204" pitchFamily="34" charset="0"/>
                <a:cs typeface="Arial" panose="020B0604020202020204" pitchFamily="34" charset="0"/>
              </a:rPr>
              <a:t>STEA</a:t>
            </a:r>
            <a:r>
              <a:rPr lang="lt-LT" sz="4000">
                <a:solidFill>
                  <a:srgbClr val="FF0000"/>
                </a:solidFill>
                <a:latin typeface="Arial Black" panose="020B0A04020102020204" pitchFamily="34" charset="0"/>
              </a:rPr>
              <a:t>M</a:t>
            </a:r>
            <a:r>
              <a:rPr lang="lt-LT" sz="4000">
                <a:solidFill>
                  <a:schemeClr val="tx1"/>
                </a:solidFill>
                <a:latin typeface="Arial Black" panose="020B0A04020102020204" pitchFamily="34" charset="0"/>
              </a:rPr>
              <a:t>)</a:t>
            </a:r>
            <a:endParaRPr lang="en-US" sz="4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801148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10;&#10;Description automatically generated">
            <a:extLst>
              <a:ext uri="{FF2B5EF4-FFF2-40B4-BE49-F238E27FC236}">
                <a16:creationId xmlns:a16="http://schemas.microsoft.com/office/drawing/2014/main" id="{5DD748A0-2F93-4B1A-A795-78579EC22AF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8206" r="1" b="37962"/>
          <a:stretch/>
        </p:blipFill>
        <p:spPr>
          <a:xfrm>
            <a:off x="199697" y="1103585"/>
            <a:ext cx="5602014" cy="4593021"/>
          </a:xfrm>
          <a:prstGeom prst="rect">
            <a:avLst/>
          </a:prstGeom>
        </p:spPr>
      </p:pic>
      <p:pic>
        <p:nvPicPr>
          <p:cNvPr id="8" name="Content Placeholder 7" descr="A picture containing text, indoor&#10;&#10;Description automatically generated">
            <a:extLst>
              <a:ext uri="{FF2B5EF4-FFF2-40B4-BE49-F238E27FC236}">
                <a16:creationId xmlns:a16="http://schemas.microsoft.com/office/drawing/2014/main" id="{5FC666B2-B824-4234-ACC8-C83EDC59DAF8}"/>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6360" r="1" b="39802"/>
          <a:stretch/>
        </p:blipFill>
        <p:spPr>
          <a:xfrm>
            <a:off x="6074978" y="1103586"/>
            <a:ext cx="5927835" cy="4593021"/>
          </a:xfrm>
          <a:prstGeom prst="rect">
            <a:avLst/>
          </a:prstGeom>
        </p:spPr>
      </p:pic>
      <p:sp>
        <p:nvSpPr>
          <p:cNvPr id="2" name="Title 1">
            <a:extLst>
              <a:ext uri="{FF2B5EF4-FFF2-40B4-BE49-F238E27FC236}">
                <a16:creationId xmlns:a16="http://schemas.microsoft.com/office/drawing/2014/main" id="{65DD1ABB-F857-4E8B-B681-714A0E37A59F}"/>
              </a:ext>
            </a:extLst>
          </p:cNvPr>
          <p:cNvSpPr>
            <a:spLocks noGrp="1"/>
          </p:cNvSpPr>
          <p:nvPr>
            <p:ph type="title"/>
          </p:nvPr>
        </p:nvSpPr>
        <p:spPr>
          <a:xfrm>
            <a:off x="609601" y="126124"/>
            <a:ext cx="10923638" cy="693683"/>
          </a:xfrm>
        </p:spPr>
        <p:txBody>
          <a:bodyPr vert="horz" lIns="91440" tIns="45720" rIns="91440" bIns="45720" rtlCol="0" anchor="b">
            <a:normAutofit fontScale="90000"/>
          </a:bodyPr>
          <a:lstStyle/>
          <a:p>
            <a:pPr algn="ctr"/>
            <a:r>
              <a:rPr lang="lt-LT" sz="4000" dirty="0">
                <a:solidFill>
                  <a:schemeClr val="tx1"/>
                </a:solidFill>
                <a:latin typeface="Arial Black" panose="020B0A04020102020204" pitchFamily="34" charset="0"/>
              </a:rPr>
              <a:t> MAŽAI IR DAUG</a:t>
            </a:r>
            <a:endParaRPr lang="en-US" sz="40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898272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3E7AEB0-E31B-4D09-8606-D64620185E14}"/>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7983" b="26324"/>
          <a:stretch/>
        </p:blipFill>
        <p:spPr>
          <a:xfrm>
            <a:off x="388883" y="1292772"/>
            <a:ext cx="5391808" cy="4519449"/>
          </a:xfrm>
          <a:prstGeom prst="rect">
            <a:avLst/>
          </a:prstGeom>
        </p:spPr>
      </p:pic>
      <p:pic>
        <p:nvPicPr>
          <p:cNvPr id="8" name="Content Placeholder 7" descr="A picture containing table, indoor&#10;&#10;Description automatically generated">
            <a:extLst>
              <a:ext uri="{FF2B5EF4-FFF2-40B4-BE49-F238E27FC236}">
                <a16:creationId xmlns:a16="http://schemas.microsoft.com/office/drawing/2014/main" id="{FB9DF030-AEB5-4E16-A063-2FE6D519BD3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25280" r="-2" b="30764"/>
          <a:stretch/>
        </p:blipFill>
        <p:spPr>
          <a:xfrm>
            <a:off x="6095999" y="1313792"/>
            <a:ext cx="5780691" cy="4529960"/>
          </a:xfrm>
          <a:prstGeom prst="rect">
            <a:avLst/>
          </a:prstGeom>
        </p:spPr>
      </p:pic>
      <p:sp>
        <p:nvSpPr>
          <p:cNvPr id="2" name="Title 1">
            <a:extLst>
              <a:ext uri="{FF2B5EF4-FFF2-40B4-BE49-F238E27FC236}">
                <a16:creationId xmlns:a16="http://schemas.microsoft.com/office/drawing/2014/main" id="{F065C457-C79B-4E53-A367-C9A554B038AB}"/>
              </a:ext>
            </a:extLst>
          </p:cNvPr>
          <p:cNvSpPr>
            <a:spLocks noGrp="1"/>
          </p:cNvSpPr>
          <p:nvPr>
            <p:ph type="title"/>
          </p:nvPr>
        </p:nvSpPr>
        <p:spPr>
          <a:xfrm>
            <a:off x="634175" y="157656"/>
            <a:ext cx="10923638" cy="662152"/>
          </a:xfrm>
        </p:spPr>
        <p:txBody>
          <a:bodyPr vert="horz" lIns="91440" tIns="45720" rIns="91440" bIns="45720" rtlCol="0" anchor="b">
            <a:normAutofit fontScale="90000"/>
          </a:bodyPr>
          <a:lstStyle/>
          <a:p>
            <a:pPr algn="ctr"/>
            <a:r>
              <a:rPr lang="en-US" sz="4200" kern="1200" dirty="0">
                <a:solidFill>
                  <a:schemeClr val="tx1"/>
                </a:solidFill>
                <a:latin typeface="+mj-lt"/>
                <a:ea typeface="+mj-ea"/>
                <a:cs typeface="+mj-cs"/>
              </a:rPr>
              <a:t/>
            </a:r>
            <a:br>
              <a:rPr lang="en-US" sz="4200" kern="1200" dirty="0">
                <a:solidFill>
                  <a:schemeClr val="tx1"/>
                </a:solidFill>
                <a:latin typeface="+mj-lt"/>
                <a:ea typeface="+mj-ea"/>
                <a:cs typeface="+mj-cs"/>
              </a:rPr>
            </a:br>
            <a:r>
              <a:rPr lang="lt-LT" sz="4400" dirty="0">
                <a:solidFill>
                  <a:schemeClr val="tx1"/>
                </a:solidFill>
                <a:latin typeface="Arial Black" panose="020B0A04020102020204" pitchFamily="34" charset="0"/>
              </a:rPr>
              <a:t>KIEK TELPA RIEŠUTŲ ? </a:t>
            </a:r>
            <a:endParaRPr lang="en-US" sz="44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557983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C1114D7-F26B-4983-AA13-27880CFFB877}"/>
              </a:ext>
            </a:extLst>
          </p:cNvPr>
          <p:cNvSpPr>
            <a:spLocks noGrp="1"/>
          </p:cNvSpPr>
          <p:nvPr>
            <p:ph idx="1"/>
          </p:nvPr>
        </p:nvSpPr>
        <p:spPr>
          <a:xfrm>
            <a:off x="609600" y="2364828"/>
            <a:ext cx="10972800" cy="3642464"/>
          </a:xfrm>
        </p:spPr>
        <p:txBody>
          <a:bodyPr>
            <a:normAutofit/>
          </a:bodyPr>
          <a:lstStyle/>
          <a:p>
            <a:pPr marL="0" indent="0" algn="ctr">
              <a:buNone/>
            </a:pPr>
            <a:r>
              <a:rPr lang="lt-LT" sz="4000" dirty="0">
                <a:solidFill>
                  <a:schemeClr val="tx1"/>
                </a:solidFill>
                <a:latin typeface="Arial Black" panose="020B0A04020102020204" pitchFamily="34" charset="0"/>
              </a:rPr>
              <a:t>BENDRADARBIAVIMAS SU TĖVAIS</a:t>
            </a:r>
          </a:p>
          <a:p>
            <a:pPr marL="0" indent="0" algn="ctr">
              <a:buNone/>
            </a:pPr>
            <a:endParaRPr lang="lt-LT" sz="4000" dirty="0">
              <a:solidFill>
                <a:schemeClr val="tx1"/>
              </a:solidFill>
              <a:latin typeface="Arial Black" panose="020B0A04020102020204" pitchFamily="34" charset="0"/>
            </a:endParaRPr>
          </a:p>
          <a:p>
            <a:pPr marL="0" indent="0" algn="just">
              <a:buNone/>
            </a:pPr>
            <a:r>
              <a:rPr lang="lt-LT" sz="2000" dirty="0">
                <a:solidFill>
                  <a:schemeClr val="tx1"/>
                </a:solidFill>
                <a:latin typeface="Arial Black" panose="020B0A04020102020204" pitchFamily="34" charset="0"/>
              </a:rPr>
              <a:t>„Nam</a:t>
            </a:r>
            <a:r>
              <a:rPr lang="lt-LT" sz="2000" dirty="0">
                <a:latin typeface="Arial Black" panose="020B0A04020102020204" pitchFamily="34" charset="0"/>
              </a:rPr>
              <a:t>ų darbai“, kurie įdomūs ne tik vaikams, bet ir tėvams </a:t>
            </a:r>
            <a:r>
              <a:rPr lang="lt-LT" sz="2000" dirty="0">
                <a:latin typeface="Arial Black" panose="020B0A04020102020204" pitchFamily="34" charset="0"/>
                <a:sym typeface="Wingdings" panose="05000000000000000000" pitchFamily="2" charset="2"/>
              </a:rPr>
              <a:t></a:t>
            </a:r>
            <a:endParaRPr lang="en-US" sz="2000" dirty="0">
              <a:solidFill>
                <a:schemeClr val="tx1"/>
              </a:solidFill>
              <a:latin typeface="Arial Black" panose="020B0A04020102020204" pitchFamily="34" charset="0"/>
            </a:endParaRPr>
          </a:p>
        </p:txBody>
      </p:sp>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a:bodyPr>
          <a:lstStyle/>
          <a:p>
            <a:pPr algn="ctr"/>
            <a:r>
              <a:rPr lang="lt-LT" sz="800" dirty="0">
                <a:latin typeface="Arial Black" panose="020B0A04020102020204" pitchFamily="34" charset="0"/>
              </a:rPr>
              <a:t>.</a:t>
            </a:r>
            <a:endParaRPr lang="en-US" sz="800" dirty="0">
              <a:latin typeface="Arial Black" panose="020B0A04020102020204" pitchFamily="34" charset="0"/>
            </a:endParaRPr>
          </a:p>
        </p:txBody>
      </p:sp>
    </p:spTree>
    <p:extLst>
      <p:ext uri="{BB962C8B-B14F-4D97-AF65-F5344CB8AC3E}">
        <p14:creationId xmlns:p14="http://schemas.microsoft.com/office/powerpoint/2010/main" val="4273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EDD567-872C-445E-99F9-AA4B1C7C39D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8460" r="-1" b="42294"/>
          <a:stretch/>
        </p:blipFill>
        <p:spPr>
          <a:xfrm>
            <a:off x="6316717" y="1208689"/>
            <a:ext cx="5559973" cy="4550980"/>
          </a:xfrm>
          <a:prstGeom prst="rect">
            <a:avLst/>
          </a:prstGeom>
        </p:spPr>
      </p:pic>
      <p:pic>
        <p:nvPicPr>
          <p:cNvPr id="8" name="Content Placeholder 7" descr="A picture containing indoor&#10;&#10;Description automatically generated">
            <a:extLst>
              <a:ext uri="{FF2B5EF4-FFF2-40B4-BE49-F238E27FC236}">
                <a16:creationId xmlns:a16="http://schemas.microsoft.com/office/drawing/2014/main" id="{5EBD43F6-75DF-4770-AE21-F56CE989375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6988"/>
          <a:stretch/>
        </p:blipFill>
        <p:spPr>
          <a:xfrm>
            <a:off x="315310" y="1198179"/>
            <a:ext cx="5780684" cy="4572000"/>
          </a:xfrm>
          <a:prstGeom prst="rect">
            <a:avLst/>
          </a:prstGeom>
        </p:spPr>
      </p:pic>
      <p:sp>
        <p:nvSpPr>
          <p:cNvPr id="2" name="Title 1">
            <a:extLst>
              <a:ext uri="{FF2B5EF4-FFF2-40B4-BE49-F238E27FC236}">
                <a16:creationId xmlns:a16="http://schemas.microsoft.com/office/drawing/2014/main" id="{38AE9F6F-328F-4453-B12C-3482D242AB55}"/>
              </a:ext>
            </a:extLst>
          </p:cNvPr>
          <p:cNvSpPr>
            <a:spLocks noGrp="1"/>
          </p:cNvSpPr>
          <p:nvPr>
            <p:ph type="title"/>
          </p:nvPr>
        </p:nvSpPr>
        <p:spPr>
          <a:xfrm>
            <a:off x="609601" y="168166"/>
            <a:ext cx="10923638" cy="851337"/>
          </a:xfrm>
        </p:spPr>
        <p:txBody>
          <a:bodyPr vert="horz" lIns="91440" tIns="45720" rIns="91440" bIns="45720" rtlCol="0" anchor="b">
            <a:normAutofit/>
          </a:bodyPr>
          <a:lstStyle/>
          <a:p>
            <a:pPr algn="ctr"/>
            <a:r>
              <a:rPr lang="lt-LT" sz="4000" dirty="0">
                <a:solidFill>
                  <a:schemeClr val="tx1"/>
                </a:solidFill>
                <a:latin typeface="Arial Black" panose="020B0A04020102020204" pitchFamily="34" charset="0"/>
              </a:rPr>
              <a:t>TĖVŲ IR VAIKŲ DARBAI</a:t>
            </a:r>
            <a:endParaRPr lang="en-US" sz="40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34468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floor, indoor, wall, red&#10;&#10;Description automatically generated">
            <a:extLst>
              <a:ext uri="{FF2B5EF4-FFF2-40B4-BE49-F238E27FC236}">
                <a16:creationId xmlns:a16="http://schemas.microsoft.com/office/drawing/2014/main" id="{86599CA9-94FE-43B6-B0A9-BB3B591C8BD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6028" y="1177158"/>
            <a:ext cx="4856896" cy="4666593"/>
          </a:xfrm>
        </p:spPr>
      </p:pic>
      <p:pic>
        <p:nvPicPr>
          <p:cNvPr id="8" name="Content Placeholder 7" descr="A picture containing text&#10;&#10;Description automatically generated">
            <a:extLst>
              <a:ext uri="{FF2B5EF4-FFF2-40B4-BE49-F238E27FC236}">
                <a16:creationId xmlns:a16="http://schemas.microsoft.com/office/drawing/2014/main" id="{16825687-7E1E-4A19-98B3-7ABC6ADB863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63862" y="1166648"/>
            <a:ext cx="4929351" cy="4677104"/>
          </a:xfrm>
        </p:spPr>
      </p:pic>
      <p:sp>
        <p:nvSpPr>
          <p:cNvPr id="2" name="Title 1">
            <a:extLst>
              <a:ext uri="{FF2B5EF4-FFF2-40B4-BE49-F238E27FC236}">
                <a16:creationId xmlns:a16="http://schemas.microsoft.com/office/drawing/2014/main" id="{F198CEC2-EEBF-434F-88BA-6DB7BF8C1F7A}"/>
              </a:ext>
            </a:extLst>
          </p:cNvPr>
          <p:cNvSpPr>
            <a:spLocks noGrp="1"/>
          </p:cNvSpPr>
          <p:nvPr>
            <p:ph type="title"/>
          </p:nvPr>
        </p:nvSpPr>
        <p:spPr>
          <a:xfrm>
            <a:off x="966951" y="199699"/>
            <a:ext cx="10520855" cy="767254"/>
          </a:xfrm>
        </p:spPr>
        <p:txBody>
          <a:bodyPr vert="horz" lIns="91440" tIns="45720" rIns="91440" bIns="45720" rtlCol="0" anchor="ctr">
            <a:normAutofit/>
          </a:bodyPr>
          <a:lstStyle/>
          <a:p>
            <a:pPr algn="ctr"/>
            <a:r>
              <a:rPr lang="lt-LT" sz="2400" kern="1200" dirty="0">
                <a:solidFill>
                  <a:srgbClr val="FFFFFF"/>
                </a:solidFill>
                <a:latin typeface="Arial Black" panose="020B0A04020102020204" pitchFamily="34" charset="0"/>
              </a:rPr>
              <a:t>.</a:t>
            </a:r>
            <a:endParaRPr lang="en-US" sz="2400" kern="120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363203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962DED1-2EE2-458C-B481-620E13288A0F}"/>
              </a:ext>
            </a:extLst>
          </p:cNvPr>
          <p:cNvSpPr>
            <a:spLocks noGrp="1"/>
          </p:cNvSpPr>
          <p:nvPr>
            <p:ph type="title"/>
          </p:nvPr>
        </p:nvSpPr>
        <p:spPr>
          <a:xfrm>
            <a:off x="609600" y="274637"/>
            <a:ext cx="10972800" cy="5247273"/>
          </a:xfrm>
        </p:spPr>
        <p:txBody>
          <a:bodyPr>
            <a:normAutofit/>
          </a:bodyPr>
          <a:lstStyle/>
          <a:p>
            <a:r>
              <a:rPr lang="lt-LT" sz="3200" dirty="0">
                <a:latin typeface="Arial Black" panose="020B0A04020102020204" pitchFamily="34" charset="0"/>
              </a:rPr>
              <a:t>Kodėl STEAM?</a:t>
            </a:r>
            <a:br>
              <a:rPr lang="lt-LT" sz="3200" dirty="0">
                <a:latin typeface="Arial Black" panose="020B0A04020102020204" pitchFamily="34" charset="0"/>
              </a:rPr>
            </a:br>
            <a:r>
              <a:rPr lang="lt-LT" sz="3200" dirty="0">
                <a:latin typeface="Arial Black" panose="020B0A04020102020204" pitchFamily="34" charset="0"/>
              </a:rPr>
              <a:t> </a:t>
            </a:r>
            <a:br>
              <a:rPr lang="lt-LT" sz="3200" dirty="0">
                <a:latin typeface="Arial Black" panose="020B0A04020102020204" pitchFamily="34" charset="0"/>
              </a:rPr>
            </a:br>
            <a:r>
              <a:rPr lang="lt-LT" sz="2400" dirty="0">
                <a:latin typeface="Arial Black" panose="020B0A04020102020204" pitchFamily="34" charset="0"/>
              </a:rPr>
              <a:t>STEAM ugdymas ankstyvajame amžiuje skatina vaikų natūralų domėjimąsi juos supančia aplinka, gebėjimą aiškintis, kurti, tyrinėti, klausinėti.</a:t>
            </a:r>
            <a:br>
              <a:rPr lang="lt-LT" sz="2400" dirty="0">
                <a:latin typeface="Arial Black" panose="020B0A04020102020204" pitchFamily="34" charset="0"/>
              </a:rPr>
            </a:br>
            <a:r>
              <a:rPr lang="lt-LT" sz="2400" dirty="0">
                <a:latin typeface="Arial Black" panose="020B0A04020102020204" pitchFamily="34" charset="0"/>
              </a:rPr>
              <a:t/>
            </a:r>
            <a:br>
              <a:rPr lang="lt-LT" sz="2400" dirty="0">
                <a:latin typeface="Arial Black" panose="020B0A04020102020204" pitchFamily="34" charset="0"/>
              </a:rPr>
            </a:br>
            <a:r>
              <a:rPr lang="lt-LT" sz="2400" dirty="0">
                <a:latin typeface="Arial Black" panose="020B0A04020102020204" pitchFamily="34" charset="0"/>
              </a:rPr>
              <a:t>STEAM ugdymo metu tobulėja ne viena kompetencija.</a:t>
            </a:r>
            <a:br>
              <a:rPr lang="lt-LT" sz="2400" dirty="0">
                <a:latin typeface="Arial Black" panose="020B0A04020102020204" pitchFamily="34" charset="0"/>
              </a:rPr>
            </a:br>
            <a:r>
              <a:rPr lang="lt-LT" sz="2400" dirty="0">
                <a:latin typeface="Arial Black" panose="020B0A04020102020204" pitchFamily="34" charset="0"/>
              </a:rPr>
              <a:t/>
            </a:r>
            <a:br>
              <a:rPr lang="lt-LT" sz="2400" dirty="0">
                <a:latin typeface="Arial Black" panose="020B0A04020102020204" pitchFamily="34" charset="0"/>
              </a:rPr>
            </a:br>
            <a:r>
              <a:rPr lang="lt-LT" sz="2400" dirty="0">
                <a:latin typeface="Arial Black" panose="020B0A04020102020204" pitchFamily="34" charset="0"/>
              </a:rPr>
              <a:t>Ugdymo procesas tampa įdomesnis tiek ugdytiniui, tiek ugdytojui.</a:t>
            </a:r>
            <a:br>
              <a:rPr lang="lt-LT" sz="2400" dirty="0">
                <a:latin typeface="Arial Black" panose="020B0A04020102020204" pitchFamily="34" charset="0"/>
              </a:rPr>
            </a:br>
            <a:endParaRPr lang="en-US" sz="2400" dirty="0">
              <a:latin typeface="Arial Black" panose="020B0A04020102020204" pitchFamily="34" charset="0"/>
            </a:endParaRPr>
          </a:p>
        </p:txBody>
      </p:sp>
    </p:spTree>
    <p:extLst>
      <p:ext uri="{BB962C8B-B14F-4D97-AF65-F5344CB8AC3E}">
        <p14:creationId xmlns:p14="http://schemas.microsoft.com/office/powerpoint/2010/main" val="318927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indoor&#10;&#10;Description automatically generated">
            <a:extLst>
              <a:ext uri="{FF2B5EF4-FFF2-40B4-BE49-F238E27FC236}">
                <a16:creationId xmlns:a16="http://schemas.microsoft.com/office/drawing/2014/main" id="{0B21BA6B-1572-4C74-9EB2-D6267F57CACD}"/>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388883" y="1334815"/>
            <a:ext cx="3878316" cy="4487916"/>
          </a:xfrm>
          <a:prstGeom prst="rect">
            <a:avLst/>
          </a:prstGeom>
        </p:spPr>
      </p:pic>
      <p:pic>
        <p:nvPicPr>
          <p:cNvPr id="8" name="Content Placeholder 7" descr="A picture containing floor, indoor, wall, toy&#10;&#10;Description automatically generated">
            <a:extLst>
              <a:ext uri="{FF2B5EF4-FFF2-40B4-BE49-F238E27FC236}">
                <a16:creationId xmlns:a16="http://schemas.microsoft.com/office/drawing/2014/main" id="{5AEB612F-F8C3-429A-BEFD-9DA4873E782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6987"/>
          <a:stretch/>
        </p:blipFill>
        <p:spPr>
          <a:xfrm>
            <a:off x="4603531" y="1324303"/>
            <a:ext cx="7220607" cy="4529959"/>
          </a:xfrm>
          <a:prstGeom prst="rect">
            <a:avLst/>
          </a:prstGeom>
        </p:spPr>
      </p:pic>
      <p:sp>
        <p:nvSpPr>
          <p:cNvPr id="2" name="Title 1">
            <a:extLst>
              <a:ext uri="{FF2B5EF4-FFF2-40B4-BE49-F238E27FC236}">
                <a16:creationId xmlns:a16="http://schemas.microsoft.com/office/drawing/2014/main" id="{D862CAE1-2180-457E-B865-232D768BF416}"/>
              </a:ext>
            </a:extLst>
          </p:cNvPr>
          <p:cNvSpPr>
            <a:spLocks noGrp="1"/>
          </p:cNvSpPr>
          <p:nvPr>
            <p:ph type="title"/>
          </p:nvPr>
        </p:nvSpPr>
        <p:spPr>
          <a:xfrm>
            <a:off x="609601" y="199698"/>
            <a:ext cx="10923638" cy="966950"/>
          </a:xfrm>
        </p:spPr>
        <p:txBody>
          <a:bodyPr vert="horz" lIns="91440" tIns="45720" rIns="91440" bIns="45720" rtlCol="0" anchor="b">
            <a:normAutofit/>
          </a:bodyPr>
          <a:lstStyle/>
          <a:p>
            <a:pPr algn="ctr"/>
            <a:r>
              <a:rPr lang="lt-LT" sz="800" kern="1200" dirty="0">
                <a:latin typeface="+mj-lt"/>
                <a:ea typeface="+mj-ea"/>
                <a:cs typeface="+mj-cs"/>
              </a:rPr>
              <a:t>.</a:t>
            </a:r>
            <a:endParaRPr lang="en-US" sz="800" kern="1200" dirty="0">
              <a:latin typeface="+mj-lt"/>
              <a:ea typeface="+mj-ea"/>
              <a:cs typeface="+mj-cs"/>
            </a:endParaRPr>
          </a:p>
        </p:txBody>
      </p:sp>
    </p:spTree>
    <p:extLst>
      <p:ext uri="{BB962C8B-B14F-4D97-AF65-F5344CB8AC3E}">
        <p14:creationId xmlns:p14="http://schemas.microsoft.com/office/powerpoint/2010/main" val="1965330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57722487-63F6-40AC-AF69-79A78DEACB66}"/>
              </a:ext>
            </a:extLst>
          </p:cNvPr>
          <p:cNvSpPr>
            <a:spLocks noGrp="1"/>
          </p:cNvSpPr>
          <p:nvPr>
            <p:ph idx="1"/>
          </p:nvPr>
        </p:nvSpPr>
        <p:spPr>
          <a:xfrm>
            <a:off x="609600" y="1402672"/>
            <a:ext cx="10972800" cy="3435658"/>
          </a:xfrm>
        </p:spPr>
        <p:txBody>
          <a:bodyPr/>
          <a:lstStyle/>
          <a:p>
            <a:pPr marL="109728" indent="0">
              <a:buNone/>
            </a:pPr>
            <a:r>
              <a:rPr lang="lt-LT" dirty="0">
                <a:latin typeface="Arial Black" panose="020B0A04020102020204" pitchFamily="34" charset="0"/>
              </a:rPr>
              <a:t>STEAM ugdymas vyksta per kasdienes veiklas grupėje ir lauke, žaidimus, projektus.</a:t>
            </a:r>
          </a:p>
          <a:p>
            <a:pPr marL="109728" indent="0">
              <a:buNone/>
            </a:pPr>
            <a:endParaRPr lang="lt-LT" dirty="0">
              <a:latin typeface="Arial Black" panose="020B0A04020102020204" pitchFamily="34" charset="0"/>
            </a:endParaRPr>
          </a:p>
          <a:p>
            <a:pPr marL="109728" indent="0">
              <a:buNone/>
            </a:pPr>
            <a:r>
              <a:rPr lang="lt-LT" dirty="0">
                <a:latin typeface="Arial Black" panose="020B0A04020102020204" pitchFamily="34" charset="0"/>
              </a:rPr>
              <a:t>STEAM ugdo vaikų smalsumą, kūrybiškumą, savarankiškumą.</a:t>
            </a:r>
            <a:endParaRPr lang="en-US" dirty="0">
              <a:latin typeface="Arial Black" panose="020B0A04020102020204" pitchFamily="34" charset="0"/>
            </a:endParaRPr>
          </a:p>
        </p:txBody>
      </p:sp>
      <p:sp>
        <p:nvSpPr>
          <p:cNvPr id="3" name="Pavadinimas 2">
            <a:extLst>
              <a:ext uri="{FF2B5EF4-FFF2-40B4-BE49-F238E27FC236}">
                <a16:creationId xmlns:a16="http://schemas.microsoft.com/office/drawing/2014/main" id="{C92D82BA-C649-4EE4-BB56-D9678AA219B9}"/>
              </a:ext>
            </a:extLst>
          </p:cNvPr>
          <p:cNvSpPr>
            <a:spLocks noGrp="1"/>
          </p:cNvSpPr>
          <p:nvPr>
            <p:ph type="title"/>
          </p:nvPr>
        </p:nvSpPr>
        <p:spPr>
          <a:xfrm>
            <a:off x="609600" y="274638"/>
            <a:ext cx="10972800" cy="552676"/>
          </a:xfrm>
        </p:spPr>
        <p:txBody>
          <a:bodyPr>
            <a:normAutofit fontScale="90000"/>
          </a:bodyPr>
          <a:lstStyle/>
          <a:p>
            <a:r>
              <a:rPr lang="lt-LT" dirty="0" smtClean="0"/>
              <a:t>.</a:t>
            </a:r>
            <a:endParaRPr lang="en-US" dirty="0"/>
          </a:p>
        </p:txBody>
      </p:sp>
    </p:spTree>
    <p:extLst>
      <p:ext uri="{BB962C8B-B14F-4D97-AF65-F5344CB8AC3E}">
        <p14:creationId xmlns:p14="http://schemas.microsoft.com/office/powerpoint/2010/main" val="1401253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C1114D7-F26B-4983-AA13-27880CFFB877}"/>
              </a:ext>
            </a:extLst>
          </p:cNvPr>
          <p:cNvSpPr>
            <a:spLocks noGrp="1"/>
          </p:cNvSpPr>
          <p:nvPr>
            <p:ph idx="1"/>
          </p:nvPr>
        </p:nvSpPr>
        <p:spPr/>
        <p:txBody>
          <a:bodyPr>
            <a:normAutofit/>
          </a:bodyPr>
          <a:lstStyle/>
          <a:p>
            <a:pPr marL="0" indent="0" algn="ctr">
              <a:buNone/>
            </a:pPr>
            <a:endParaRPr lang="lt-LT" sz="4000" dirty="0">
              <a:solidFill>
                <a:schemeClr val="tx1"/>
              </a:solidFill>
              <a:latin typeface="Arial Black" panose="020B0A04020102020204" pitchFamily="34" charset="0"/>
            </a:endParaRPr>
          </a:p>
          <a:p>
            <a:pPr marL="0" indent="0" algn="ctr">
              <a:buNone/>
            </a:pPr>
            <a:endParaRPr lang="lt-LT" sz="4000" dirty="0">
              <a:latin typeface="Arial Black" panose="020B0A04020102020204" pitchFamily="34" charset="0"/>
            </a:endParaRPr>
          </a:p>
          <a:p>
            <a:pPr marL="0" indent="0" algn="ctr">
              <a:buNone/>
            </a:pPr>
            <a:r>
              <a:rPr lang="lt-LT" sz="4800" dirty="0">
                <a:solidFill>
                  <a:schemeClr val="tx1"/>
                </a:solidFill>
                <a:latin typeface="Arial Black" panose="020B0A04020102020204" pitchFamily="34" charset="0"/>
              </a:rPr>
              <a:t>AČIŪ UŽ DĖMESĮ! </a:t>
            </a:r>
            <a:r>
              <a:rPr lang="lt-LT" sz="4800" dirty="0">
                <a:solidFill>
                  <a:schemeClr val="tx1"/>
                </a:solidFill>
                <a:latin typeface="Arial Black" panose="020B0A04020102020204" pitchFamily="34" charset="0"/>
                <a:sym typeface="Wingdings" panose="05000000000000000000" pitchFamily="2" charset="2"/>
              </a:rPr>
              <a:t></a:t>
            </a:r>
            <a:endParaRPr lang="en-US" sz="4800" dirty="0">
              <a:solidFill>
                <a:schemeClr val="tx1"/>
              </a:solidFill>
              <a:latin typeface="Arial Black" panose="020B0A04020102020204" pitchFamily="34" charset="0"/>
            </a:endParaRPr>
          </a:p>
        </p:txBody>
      </p:sp>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a:bodyPr>
          <a:lstStyle/>
          <a:p>
            <a:pPr algn="ctr"/>
            <a:r>
              <a:rPr lang="lt-LT" sz="800" dirty="0">
                <a:latin typeface="Arial Black" panose="020B0A04020102020204" pitchFamily="34" charset="0"/>
              </a:rPr>
              <a:t>.</a:t>
            </a:r>
            <a:endParaRPr lang="en-US" sz="800" dirty="0">
              <a:latin typeface="Arial Black" panose="020B0A04020102020204" pitchFamily="34" charset="0"/>
            </a:endParaRPr>
          </a:p>
        </p:txBody>
      </p:sp>
    </p:spTree>
    <p:extLst>
      <p:ext uri="{BB962C8B-B14F-4D97-AF65-F5344CB8AC3E}">
        <p14:creationId xmlns:p14="http://schemas.microsoft.com/office/powerpoint/2010/main" val="1914451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67C07D57-38F6-4840-AD10-28C67D933D99}"/>
              </a:ext>
            </a:extLst>
          </p:cNvPr>
          <p:cNvSpPr>
            <a:spLocks noGrp="1"/>
          </p:cNvSpPr>
          <p:nvPr>
            <p:ph idx="1"/>
          </p:nvPr>
        </p:nvSpPr>
        <p:spPr/>
        <p:txBody>
          <a:bodyPr>
            <a:normAutofit/>
          </a:bodyPr>
          <a:lstStyle/>
          <a:p>
            <a:r>
              <a:rPr lang="lt-LT" sz="2400" b="1" dirty="0">
                <a:solidFill>
                  <a:schemeClr val="tx1"/>
                </a:solidFill>
                <a:latin typeface="Arial Black" panose="020B0A04020102020204" pitchFamily="34" charset="0"/>
                <a:cs typeface="Times New Roman" panose="02020603050405020304" pitchFamily="18" charset="0"/>
              </a:rPr>
              <a:t>Gamtos mokslus (  S )</a:t>
            </a:r>
          </a:p>
          <a:p>
            <a:r>
              <a:rPr lang="lt-LT" sz="2400" b="1" dirty="0">
                <a:solidFill>
                  <a:schemeClr val="tx1"/>
                </a:solidFill>
                <a:latin typeface="Arial Black" panose="020B0A04020102020204" pitchFamily="34" charset="0"/>
                <a:cs typeface="Times New Roman" panose="02020603050405020304" pitchFamily="18" charset="0"/>
              </a:rPr>
              <a:t>Technologiją ( T )</a:t>
            </a:r>
          </a:p>
          <a:p>
            <a:r>
              <a:rPr lang="lt-LT" sz="2400" b="1" dirty="0">
                <a:solidFill>
                  <a:schemeClr val="tx1"/>
                </a:solidFill>
                <a:latin typeface="Arial Black" panose="020B0A04020102020204" pitchFamily="34" charset="0"/>
                <a:cs typeface="Times New Roman" panose="02020603050405020304" pitchFamily="18" charset="0"/>
              </a:rPr>
              <a:t>Inžineriją ( E )</a:t>
            </a:r>
          </a:p>
          <a:p>
            <a:r>
              <a:rPr lang="lt-LT" sz="2400" b="1" dirty="0">
                <a:solidFill>
                  <a:schemeClr val="tx1"/>
                </a:solidFill>
                <a:latin typeface="Arial Black" panose="020B0A04020102020204" pitchFamily="34" charset="0"/>
                <a:cs typeface="Times New Roman" panose="02020603050405020304" pitchFamily="18" charset="0"/>
              </a:rPr>
              <a:t>Menus ( A )</a:t>
            </a:r>
          </a:p>
          <a:p>
            <a:r>
              <a:rPr lang="lt-LT" sz="2400" b="1" dirty="0">
                <a:solidFill>
                  <a:schemeClr val="tx1"/>
                </a:solidFill>
                <a:latin typeface="Arial Black" panose="020B0A04020102020204" pitchFamily="34" charset="0"/>
                <a:cs typeface="Times New Roman" panose="02020603050405020304" pitchFamily="18" charset="0"/>
              </a:rPr>
              <a:t>Matematiką ( M )</a:t>
            </a:r>
            <a:endParaRPr lang="en-US" sz="2400" b="1" dirty="0">
              <a:solidFill>
                <a:schemeClr val="tx1"/>
              </a:solidFill>
              <a:latin typeface="Arial Black" panose="020B0A04020102020204" pitchFamily="34" charset="0"/>
              <a:cs typeface="Times New Roman" panose="02020603050405020304" pitchFamily="18" charset="0"/>
            </a:endParaRPr>
          </a:p>
        </p:txBody>
      </p:sp>
      <p:sp>
        <p:nvSpPr>
          <p:cNvPr id="2" name="Pavadinimas 1">
            <a:extLst>
              <a:ext uri="{FF2B5EF4-FFF2-40B4-BE49-F238E27FC236}">
                <a16:creationId xmlns:a16="http://schemas.microsoft.com/office/drawing/2014/main" id="{BD7F4F58-0172-4D04-B21E-B52C6AD1DFF6}"/>
              </a:ext>
            </a:extLst>
          </p:cNvPr>
          <p:cNvSpPr>
            <a:spLocks noGrp="1"/>
          </p:cNvSpPr>
          <p:nvPr>
            <p:ph type="title"/>
          </p:nvPr>
        </p:nvSpPr>
        <p:spPr/>
        <p:txBody>
          <a:bodyPr>
            <a:normAutofit/>
          </a:bodyPr>
          <a:lstStyle/>
          <a:p>
            <a:pPr algn="ctr"/>
            <a:r>
              <a:rPr lang="lt-LT" sz="4000" dirty="0">
                <a:solidFill>
                  <a:schemeClr val="tx1"/>
                </a:solidFill>
                <a:latin typeface="Arial Black" panose="020B0A04020102020204" pitchFamily="34" charset="0"/>
              </a:rPr>
              <a:t>STEAM</a:t>
            </a:r>
            <a:endParaRPr lang="en-US" sz="4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37091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0C1114D7-F26B-4983-AA13-27880CFFB877}"/>
              </a:ext>
            </a:extLst>
          </p:cNvPr>
          <p:cNvSpPr>
            <a:spLocks noGrp="1"/>
          </p:cNvSpPr>
          <p:nvPr>
            <p:ph idx="1"/>
          </p:nvPr>
        </p:nvSpPr>
        <p:spPr>
          <a:xfrm>
            <a:off x="838200" y="2506662"/>
            <a:ext cx="10515600" cy="4351338"/>
          </a:xfrm>
        </p:spPr>
        <p:txBody>
          <a:bodyPr>
            <a:normAutofit/>
          </a:bodyPr>
          <a:lstStyle/>
          <a:p>
            <a:pPr marL="0" indent="0" algn="ctr">
              <a:buNone/>
            </a:pPr>
            <a:endParaRPr lang="lt-LT" sz="4000" dirty="0">
              <a:latin typeface="Arial Black" panose="020B0A04020102020204" pitchFamily="34" charset="0"/>
            </a:endParaRPr>
          </a:p>
          <a:p>
            <a:pPr marL="0" indent="0" algn="ctr">
              <a:buNone/>
            </a:pPr>
            <a:endParaRPr lang="en-US" sz="4000" dirty="0">
              <a:latin typeface="Arial Black" panose="020B0A04020102020204" pitchFamily="34" charset="0"/>
            </a:endParaRPr>
          </a:p>
        </p:txBody>
      </p:sp>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fontScale="90000"/>
          </a:bodyPr>
          <a:lstStyle/>
          <a:p>
            <a:pPr algn="ctr"/>
            <a:r>
              <a:rPr lang="lt-LT" sz="4000" dirty="0">
                <a:solidFill>
                  <a:schemeClr val="tx1"/>
                </a:solidFill>
                <a:latin typeface="Arial Black" panose="020B0A04020102020204" pitchFamily="34" charset="0"/>
              </a:rPr>
              <a:t>GAMTOS MOKSLAI</a:t>
            </a:r>
            <a:br>
              <a:rPr lang="lt-LT" sz="4000" dirty="0">
                <a:solidFill>
                  <a:schemeClr val="tx1"/>
                </a:solidFill>
                <a:latin typeface="Arial Black" panose="020B0A04020102020204" pitchFamily="34" charset="0"/>
              </a:rPr>
            </a:br>
            <a:r>
              <a:rPr lang="lt-LT" sz="4000" dirty="0">
                <a:solidFill>
                  <a:schemeClr val="tx1"/>
                </a:solidFill>
                <a:latin typeface="Arial Black" panose="020B0A04020102020204" pitchFamily="34" charset="0"/>
              </a:rPr>
              <a:t>( </a:t>
            </a:r>
            <a:r>
              <a:rPr lang="lt-LT" sz="4000" dirty="0" err="1">
                <a:solidFill>
                  <a:srgbClr val="FF0000"/>
                </a:solidFill>
                <a:latin typeface="Arial Black" panose="020B0A04020102020204" pitchFamily="34" charset="0"/>
              </a:rPr>
              <a:t>S</a:t>
            </a:r>
            <a:r>
              <a:rPr lang="lt-LT" sz="4000" dirty="0" err="1">
                <a:solidFill>
                  <a:schemeClr val="tx1"/>
                </a:solidFill>
                <a:latin typeface="Arial" panose="020B0604020202020204" pitchFamily="34" charset="0"/>
                <a:cs typeface="Arial" panose="020B0604020202020204" pitchFamily="34" charset="0"/>
              </a:rPr>
              <a:t>team</a:t>
            </a:r>
            <a:r>
              <a:rPr lang="lt-LT" sz="4000" dirty="0">
                <a:solidFill>
                  <a:schemeClr val="tx1"/>
                </a:solidFill>
                <a:latin typeface="Arial Black" panose="020B0A04020102020204" pitchFamily="34" charset="0"/>
              </a:rPr>
              <a:t> )</a:t>
            </a:r>
            <a:endParaRPr lang="en-US" sz="4000" dirty="0">
              <a:solidFill>
                <a:schemeClr val="tx1"/>
              </a:solidFill>
              <a:latin typeface="Arial Black" panose="020B0A04020102020204" pitchFamily="34" charset="0"/>
            </a:endParaRPr>
          </a:p>
        </p:txBody>
      </p:sp>
      <p:pic>
        <p:nvPicPr>
          <p:cNvPr id="1028" name="Picture 4" descr="Science - Airy Hill Primary School">
            <a:extLst>
              <a:ext uri="{FF2B5EF4-FFF2-40B4-BE49-F238E27FC236}">
                <a16:creationId xmlns:a16="http://schemas.microsoft.com/office/drawing/2014/main" id="{C177FA9E-B8F6-4626-B9AE-49CE74D6C6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100262"/>
            <a:ext cx="762000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19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C11380A-306A-445A-B244-C07DBA2CDEE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774" r="15385" b="2"/>
          <a:stretch/>
        </p:blipFill>
        <p:spPr>
          <a:xfrm>
            <a:off x="178675" y="1334814"/>
            <a:ext cx="5717627" cy="4372303"/>
          </a:xfrm>
          <a:prstGeom prst="rect">
            <a:avLst/>
          </a:prstGeom>
        </p:spPr>
      </p:pic>
      <p:pic>
        <p:nvPicPr>
          <p:cNvPr id="8" name="Content Placeholder 7">
            <a:extLst>
              <a:ext uri="{FF2B5EF4-FFF2-40B4-BE49-F238E27FC236}">
                <a16:creationId xmlns:a16="http://schemas.microsoft.com/office/drawing/2014/main" id="{EBF271D9-466B-440E-9003-E716F2B62B80}"/>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891" r="16410" b="-2"/>
          <a:stretch/>
        </p:blipFill>
        <p:spPr>
          <a:xfrm>
            <a:off x="6095999" y="1334814"/>
            <a:ext cx="5927835" cy="4361793"/>
          </a:xfrm>
          <a:prstGeom prst="rect">
            <a:avLst/>
          </a:prstGeom>
        </p:spPr>
      </p:pic>
      <p:sp>
        <p:nvSpPr>
          <p:cNvPr id="2" name="Title 1">
            <a:extLst>
              <a:ext uri="{FF2B5EF4-FFF2-40B4-BE49-F238E27FC236}">
                <a16:creationId xmlns:a16="http://schemas.microsoft.com/office/drawing/2014/main" id="{559062B8-A7F9-4FD5-A9B7-044106AD4FA1}"/>
              </a:ext>
            </a:extLst>
          </p:cNvPr>
          <p:cNvSpPr>
            <a:spLocks noGrp="1"/>
          </p:cNvSpPr>
          <p:nvPr>
            <p:ph type="title"/>
          </p:nvPr>
        </p:nvSpPr>
        <p:spPr>
          <a:xfrm>
            <a:off x="609601" y="126124"/>
            <a:ext cx="10923638" cy="683173"/>
          </a:xfrm>
        </p:spPr>
        <p:txBody>
          <a:bodyPr vert="horz" lIns="91440" tIns="45720" rIns="91440" bIns="45720" rtlCol="0" anchor="b">
            <a:normAutofit fontScale="90000"/>
          </a:bodyPr>
          <a:lstStyle/>
          <a:p>
            <a:pPr algn="ctr"/>
            <a:r>
              <a:rPr lang="en-US" sz="4200" kern="1200" dirty="0">
                <a:solidFill>
                  <a:schemeClr val="tx1"/>
                </a:solidFill>
                <a:latin typeface="+mj-lt"/>
                <a:ea typeface="+mj-ea"/>
                <a:cs typeface="+mj-cs"/>
              </a:rPr>
              <a:t/>
            </a:r>
            <a:br>
              <a:rPr lang="en-US" sz="4200" kern="1200" dirty="0">
                <a:solidFill>
                  <a:schemeClr val="tx1"/>
                </a:solidFill>
                <a:latin typeface="+mj-lt"/>
                <a:ea typeface="+mj-ea"/>
                <a:cs typeface="+mj-cs"/>
              </a:rPr>
            </a:br>
            <a:r>
              <a:rPr lang="en-US" sz="4400" kern="1200" dirty="0" err="1">
                <a:solidFill>
                  <a:schemeClr val="tx1"/>
                </a:solidFill>
                <a:latin typeface="Arial Black" panose="020B0A04020102020204" pitchFamily="34" charset="0"/>
              </a:rPr>
              <a:t>Eksperimentas</a:t>
            </a:r>
            <a:r>
              <a:rPr lang="en-US" sz="4400" kern="1200" dirty="0">
                <a:solidFill>
                  <a:schemeClr val="tx1"/>
                </a:solidFill>
                <a:latin typeface="Arial Black" panose="020B0A04020102020204" pitchFamily="34" charset="0"/>
              </a:rPr>
              <a:t> </a:t>
            </a:r>
            <a:r>
              <a:rPr lang="lt-LT" sz="4400" dirty="0">
                <a:solidFill>
                  <a:schemeClr val="tx1"/>
                </a:solidFill>
                <a:latin typeface="Arial Black" panose="020B0A04020102020204" pitchFamily="34" charset="0"/>
              </a:rPr>
              <a:t>„</a:t>
            </a:r>
            <a:r>
              <a:rPr lang="en-US" sz="4400" kern="1200" dirty="0" err="1">
                <a:solidFill>
                  <a:schemeClr val="tx1"/>
                </a:solidFill>
                <a:latin typeface="Arial Black" panose="020B0A04020102020204" pitchFamily="34" charset="0"/>
              </a:rPr>
              <a:t>Piešim</a:t>
            </a:r>
            <a:r>
              <a:rPr lang="lt-LT" sz="4400" kern="1200" dirty="0" err="1">
                <a:solidFill>
                  <a:schemeClr val="tx1"/>
                </a:solidFill>
                <a:latin typeface="Arial Black" panose="020B0A04020102020204" pitchFamily="34" charset="0"/>
              </a:rPr>
              <a:t>as</a:t>
            </a:r>
            <a:r>
              <a:rPr lang="en-US" sz="4400" kern="1200" dirty="0">
                <a:solidFill>
                  <a:schemeClr val="tx1"/>
                </a:solidFill>
                <a:latin typeface="Arial Black" panose="020B0A04020102020204" pitchFamily="34" charset="0"/>
              </a:rPr>
              <a:t> ant </a:t>
            </a:r>
            <a:r>
              <a:rPr lang="en-US" sz="4400" kern="1200" dirty="0" err="1">
                <a:solidFill>
                  <a:schemeClr val="tx1"/>
                </a:solidFill>
                <a:latin typeface="Arial Black" panose="020B0A04020102020204" pitchFamily="34" charset="0"/>
              </a:rPr>
              <a:t>pieno</a:t>
            </a:r>
            <a:r>
              <a:rPr lang="en-US" sz="4400" kern="1200" dirty="0">
                <a:solidFill>
                  <a:schemeClr val="tx1"/>
                </a:solidFill>
                <a:latin typeface="Arial Black" panose="020B0A04020102020204" pitchFamily="34" charset="0"/>
              </a:rPr>
              <a:t>“</a:t>
            </a:r>
            <a:r>
              <a:rPr lang="lt-LT" sz="4400" kern="1200" dirty="0">
                <a:solidFill>
                  <a:schemeClr val="tx1"/>
                </a:solidFill>
                <a:latin typeface="Arial Black" panose="020B0A04020102020204" pitchFamily="34" charset="0"/>
              </a:rPr>
              <a:t> </a:t>
            </a:r>
            <a:endParaRPr lang="en-US" sz="44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026692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drinking&#10;&#10;Description automatically generated">
            <a:extLst>
              <a:ext uri="{FF2B5EF4-FFF2-40B4-BE49-F238E27FC236}">
                <a16:creationId xmlns:a16="http://schemas.microsoft.com/office/drawing/2014/main" id="{270EB4C4-00B3-499C-8F25-CC0A56E5220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26498" r="1" b="25884"/>
          <a:stretch/>
        </p:blipFill>
        <p:spPr>
          <a:xfrm>
            <a:off x="6211614" y="1124606"/>
            <a:ext cx="5728138" cy="4477407"/>
          </a:xfrm>
          <a:prstGeom prst="rect">
            <a:avLst/>
          </a:prstGeom>
        </p:spPr>
      </p:pic>
      <p:pic>
        <p:nvPicPr>
          <p:cNvPr id="8" name="Content Placeholder 7" descr="A picture containing indoor, table, dining table&#10;&#10;Description automatically generated">
            <a:extLst>
              <a:ext uri="{FF2B5EF4-FFF2-40B4-BE49-F238E27FC236}">
                <a16:creationId xmlns:a16="http://schemas.microsoft.com/office/drawing/2014/main" id="{63D331C6-C250-46C3-A0B1-1BD7CF722DA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7420" r="-2" b="25725"/>
          <a:stretch/>
        </p:blipFill>
        <p:spPr>
          <a:xfrm>
            <a:off x="168166" y="1135116"/>
            <a:ext cx="5927828" cy="4477408"/>
          </a:xfrm>
          <a:prstGeom prst="rect">
            <a:avLst/>
          </a:prstGeom>
        </p:spPr>
      </p:pic>
      <p:sp>
        <p:nvSpPr>
          <p:cNvPr id="2" name="Title 1">
            <a:extLst>
              <a:ext uri="{FF2B5EF4-FFF2-40B4-BE49-F238E27FC236}">
                <a16:creationId xmlns:a16="http://schemas.microsoft.com/office/drawing/2014/main" id="{660A8E0D-F743-4B0E-B69C-11D8EF92AAE4}"/>
              </a:ext>
            </a:extLst>
          </p:cNvPr>
          <p:cNvSpPr>
            <a:spLocks noGrp="1"/>
          </p:cNvSpPr>
          <p:nvPr>
            <p:ph type="title"/>
          </p:nvPr>
        </p:nvSpPr>
        <p:spPr>
          <a:xfrm>
            <a:off x="609601" y="147146"/>
            <a:ext cx="10923638" cy="756744"/>
          </a:xfrm>
        </p:spPr>
        <p:txBody>
          <a:bodyPr vert="horz" lIns="91440" tIns="45720" rIns="91440" bIns="45720" rtlCol="0" anchor="b">
            <a:normAutofit/>
          </a:bodyPr>
          <a:lstStyle/>
          <a:p>
            <a:pPr algn="ctr"/>
            <a:r>
              <a:rPr lang="lt-LT" sz="4000" kern="1200" dirty="0">
                <a:solidFill>
                  <a:schemeClr val="tx1"/>
                </a:solidFill>
                <a:latin typeface="Arial Black" panose="020B0A04020102020204" pitchFamily="34" charset="0"/>
              </a:rPr>
              <a:t>BANDYMAI SU KRUOPOMIS</a:t>
            </a:r>
            <a:endParaRPr lang="en-US" sz="4000" kern="12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064359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able, indoor&#10;&#10;Description automatically generated">
            <a:extLst>
              <a:ext uri="{FF2B5EF4-FFF2-40B4-BE49-F238E27FC236}">
                <a16:creationId xmlns:a16="http://schemas.microsoft.com/office/drawing/2014/main" id="{AC081E81-8A85-4B17-BCFD-B046B477F4E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226320" y="1727089"/>
            <a:ext cx="4456383" cy="3671841"/>
          </a:xfrm>
          <a:prstGeom prst="rect">
            <a:avLst/>
          </a:prstGeom>
        </p:spPr>
      </p:pic>
      <p:pic>
        <p:nvPicPr>
          <p:cNvPr id="8" name="Content Placeholder 7" descr="A picture containing indoor&#10;&#10;Description automatically generated">
            <a:extLst>
              <a:ext uri="{FF2B5EF4-FFF2-40B4-BE49-F238E27FC236}">
                <a16:creationId xmlns:a16="http://schemas.microsoft.com/office/drawing/2014/main" id="{0719A037-3ACC-47BA-AC9F-8EE8E236EF9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232632" y="1671144"/>
            <a:ext cx="4456387" cy="3783725"/>
          </a:xfrm>
          <a:prstGeom prst="rect">
            <a:avLst/>
          </a:prstGeom>
        </p:spPr>
      </p:pic>
      <p:sp>
        <p:nvSpPr>
          <p:cNvPr id="2" name="Title 1">
            <a:extLst>
              <a:ext uri="{FF2B5EF4-FFF2-40B4-BE49-F238E27FC236}">
                <a16:creationId xmlns:a16="http://schemas.microsoft.com/office/drawing/2014/main" id="{F959C238-03D9-471F-AC16-8174FE154AF6}"/>
              </a:ext>
            </a:extLst>
          </p:cNvPr>
          <p:cNvSpPr>
            <a:spLocks noGrp="1"/>
          </p:cNvSpPr>
          <p:nvPr>
            <p:ph type="title"/>
          </p:nvPr>
        </p:nvSpPr>
        <p:spPr>
          <a:xfrm>
            <a:off x="527538" y="283780"/>
            <a:ext cx="11139854" cy="914399"/>
          </a:xfrm>
        </p:spPr>
        <p:txBody>
          <a:bodyPr vert="horz" lIns="91440" tIns="45720" rIns="91440" bIns="45720" rtlCol="0" anchor="b">
            <a:normAutofit/>
          </a:bodyPr>
          <a:lstStyle/>
          <a:p>
            <a:pPr algn="ctr"/>
            <a:r>
              <a:rPr lang="lt-LT" sz="4000" dirty="0">
                <a:latin typeface="Arial Black" panose="020B0A04020102020204" pitchFamily="34" charset="0"/>
              </a:rPr>
              <a:t>.</a:t>
            </a:r>
            <a:endParaRPr lang="en-US" sz="4000" dirty="0">
              <a:latin typeface="Arial Black" panose="020B0A04020102020204" pitchFamily="34" charset="0"/>
            </a:endParaRPr>
          </a:p>
        </p:txBody>
      </p:sp>
    </p:spTree>
    <p:extLst>
      <p:ext uri="{BB962C8B-B14F-4D97-AF65-F5344CB8AC3E}">
        <p14:creationId xmlns:p14="http://schemas.microsoft.com/office/powerpoint/2010/main" val="355642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 uses of technology that made it a part of everyday work - Education  Today News">
            <a:extLst>
              <a:ext uri="{FF2B5EF4-FFF2-40B4-BE49-F238E27FC236}">
                <a16:creationId xmlns:a16="http://schemas.microsoft.com/office/drawing/2014/main" id="{8FB15C45-E549-4369-8253-2081ED1AB0E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428875" y="1681956"/>
            <a:ext cx="7334250" cy="4124325"/>
          </a:xfrm>
          <a:prstGeom prst="rect">
            <a:avLst/>
          </a:prstGeom>
          <a:noFill/>
          <a:extLst>
            <a:ext uri="{909E8E84-426E-40DD-AFC4-6F175D3DCCD1}">
              <a14:hiddenFill xmlns:a14="http://schemas.microsoft.com/office/drawing/2010/main">
                <a:solidFill>
                  <a:srgbClr val="FFFFFF"/>
                </a:solidFill>
              </a14:hiddenFill>
            </a:ext>
          </a:extLst>
        </p:spPr>
      </p:pic>
      <p:sp>
        <p:nvSpPr>
          <p:cNvPr id="2" name="Pavadinimas 1">
            <a:extLst>
              <a:ext uri="{FF2B5EF4-FFF2-40B4-BE49-F238E27FC236}">
                <a16:creationId xmlns:a16="http://schemas.microsoft.com/office/drawing/2014/main" id="{29041ED4-7199-4D7C-9A15-A3A12BDA6F08}"/>
              </a:ext>
            </a:extLst>
          </p:cNvPr>
          <p:cNvSpPr>
            <a:spLocks noGrp="1"/>
          </p:cNvSpPr>
          <p:nvPr>
            <p:ph type="title"/>
          </p:nvPr>
        </p:nvSpPr>
        <p:spPr/>
        <p:txBody>
          <a:bodyPr>
            <a:normAutofit fontScale="90000"/>
          </a:bodyPr>
          <a:lstStyle/>
          <a:p>
            <a:pPr algn="ctr"/>
            <a:r>
              <a:rPr lang="lt-LT" sz="4000" dirty="0">
                <a:solidFill>
                  <a:schemeClr val="tx1"/>
                </a:solidFill>
                <a:latin typeface="Arial Black" panose="020B0A04020102020204" pitchFamily="34" charset="0"/>
              </a:rPr>
              <a:t>TECHNOLOGIJOS</a:t>
            </a:r>
            <a:br>
              <a:rPr lang="lt-LT" sz="4000" dirty="0">
                <a:solidFill>
                  <a:schemeClr val="tx1"/>
                </a:solidFill>
                <a:latin typeface="Arial Black" panose="020B0A04020102020204" pitchFamily="34" charset="0"/>
              </a:rPr>
            </a:br>
            <a:r>
              <a:rPr lang="lt-LT" sz="4000" dirty="0">
                <a:solidFill>
                  <a:schemeClr val="tx1"/>
                </a:solidFill>
                <a:latin typeface="Arial Black" panose="020B0A04020102020204" pitchFamily="34" charset="0"/>
              </a:rPr>
              <a:t>( </a:t>
            </a:r>
            <a:r>
              <a:rPr lang="lt-LT" sz="4000" dirty="0">
                <a:solidFill>
                  <a:schemeClr val="tx1"/>
                </a:solidFill>
                <a:latin typeface="Arial" panose="020B0604020202020204" pitchFamily="34" charset="0"/>
                <a:cs typeface="Arial" panose="020B0604020202020204" pitchFamily="34" charset="0"/>
              </a:rPr>
              <a:t>S</a:t>
            </a:r>
            <a:r>
              <a:rPr lang="lt-LT" sz="4000" dirty="0">
                <a:solidFill>
                  <a:srgbClr val="FF0000"/>
                </a:solidFill>
                <a:latin typeface="Arial Black" panose="020B0A04020102020204" pitchFamily="34" charset="0"/>
              </a:rPr>
              <a:t>T</a:t>
            </a:r>
            <a:r>
              <a:rPr lang="lt-LT" sz="4000" dirty="0">
                <a:solidFill>
                  <a:schemeClr val="tx1"/>
                </a:solidFill>
                <a:latin typeface="Arial" panose="020B0604020202020204" pitchFamily="34" charset="0"/>
                <a:cs typeface="Arial" panose="020B0604020202020204" pitchFamily="34" charset="0"/>
              </a:rPr>
              <a:t>EAM</a:t>
            </a:r>
            <a:r>
              <a:rPr lang="lt-LT" sz="4000" dirty="0">
                <a:solidFill>
                  <a:schemeClr val="tx1"/>
                </a:solidFill>
                <a:latin typeface="Arial Black" panose="020B0A04020102020204" pitchFamily="34" charset="0"/>
              </a:rPr>
              <a:t> )</a:t>
            </a:r>
            <a:endParaRPr lang="en-US" sz="4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7276271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425</TotalTime>
  <Words>168</Words>
  <Application>Microsoft Office PowerPoint</Application>
  <PresentationFormat>Plačiaekranė</PresentationFormat>
  <Paragraphs>52</Paragraphs>
  <Slides>32</Slides>
  <Notes>0</Notes>
  <HiddenSlides>0</HiddenSlides>
  <MMClips>0</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32</vt:i4>
      </vt:variant>
    </vt:vector>
  </HeadingPairs>
  <TitlesOfParts>
    <vt:vector size="42" baseType="lpstr">
      <vt:lpstr>Arial</vt:lpstr>
      <vt:lpstr>Arial Black</vt:lpstr>
      <vt:lpstr>Calibri</vt:lpstr>
      <vt:lpstr>Lucida Sans Unicode</vt:lpstr>
      <vt:lpstr>Times New Roman</vt:lpstr>
      <vt:lpstr>Verdana</vt:lpstr>
      <vt:lpstr>Wingdings</vt:lpstr>
      <vt:lpstr>Wingdings 2</vt:lpstr>
      <vt:lpstr>Wingdings 3</vt:lpstr>
      <vt:lpstr>Concourse</vt:lpstr>
      <vt:lpstr>STEAM ugdymas ankstyvajame amžiuje „TYRINĖK, PAŽINK, ATRASK“                                   Sigita Viliušienė ir Gintarė Jomantienė,                                                                                ikimokyklinio ugdymo mokytojos  2020 m. lapkričio 30 d. </vt:lpstr>
      <vt:lpstr>TIKSLAS</vt:lpstr>
      <vt:lpstr>Kodėl STEAM?   STEAM ugdymas ankstyvajame amžiuje skatina vaikų natūralų domėjimąsi juos supančia aplinka, gebėjimą aiškintis, kurti, tyrinėti, klausinėti.  STEAM ugdymo metu tobulėja ne viena kompetencija.  Ugdymo procesas tampa įdomesnis tiek ugdytiniui, tiek ugdytojui. </vt:lpstr>
      <vt:lpstr>STEAM</vt:lpstr>
      <vt:lpstr>GAMTOS MOKSLAI ( Steam )</vt:lpstr>
      <vt:lpstr> Eksperimentas „Piešimas ant pieno“ </vt:lpstr>
      <vt:lpstr>BANDYMAI SU KRUOPOMIS</vt:lpstr>
      <vt:lpstr>.</vt:lpstr>
      <vt:lpstr>TECHNOLOGIJOS ( STEAM )</vt:lpstr>
      <vt:lpstr>GARAŽAI, SAUGUS EISMAS </vt:lpstr>
      <vt:lpstr>“</vt:lpstr>
      <vt:lpstr>INŽINERIJA ( STEAM )</vt:lpstr>
      <vt:lpstr>KONSTRUOJAME, STATOME, LIPDOME </vt:lpstr>
      <vt:lpstr>.</vt:lpstr>
      <vt:lpstr>.</vt:lpstr>
      <vt:lpstr>.</vt:lpstr>
      <vt:lpstr>IŠ KAMŠTELIŲ GAMINOME RATĄ </vt:lpstr>
      <vt:lpstr>MENAI  ( STEAM ) </vt:lpstr>
      <vt:lpstr>MAŠINŲ LENKTYNĖS   </vt:lpstr>
      <vt:lpstr>   PĖDSAKAI  </vt:lpstr>
      <vt:lpstr>PIEŠIAME KITAIP</vt:lpstr>
      <vt:lpstr>.</vt:lpstr>
      <vt:lpstr>.</vt:lpstr>
      <vt:lpstr>MATEMATIKA (STEAM)</vt:lpstr>
      <vt:lpstr> MAŽAI IR DAUG</vt:lpstr>
      <vt:lpstr> KIEK TELPA RIEŠUTŲ ? </vt:lpstr>
      <vt:lpstr>.</vt:lpstr>
      <vt:lpstr>TĖVŲ IR VAIKŲ DARBAI</vt:lpstr>
      <vt:lpstr>.</vt:lpstr>
      <vt:lpstr>.</vt:lpstr>
      <vt:lpstr>.</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STEAM ugdymas ankstyvąjame amžiuje „TYRINĖK, PAŽINK, ATRASK“</dc:title>
  <dc:creator>tomas viliusis</dc:creator>
  <cp:lastModifiedBy>Pavaduotoja</cp:lastModifiedBy>
  <cp:revision>35</cp:revision>
  <dcterms:created xsi:type="dcterms:W3CDTF">2020-11-10T09:23:01Z</dcterms:created>
  <dcterms:modified xsi:type="dcterms:W3CDTF">2020-11-16T09:09:33Z</dcterms:modified>
</cp:coreProperties>
</file>