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72" r:id="rId5"/>
    <p:sldId id="267" r:id="rId6"/>
    <p:sldId id="260" r:id="rId7"/>
    <p:sldId id="262" r:id="rId8"/>
    <p:sldId id="270" r:id="rId9"/>
    <p:sldId id="261" r:id="rId10"/>
    <p:sldId id="263" r:id="rId11"/>
    <p:sldId id="264" r:id="rId12"/>
    <p:sldId id="268" r:id="rId13"/>
    <p:sldId id="269" r:id="rId14"/>
    <p:sldId id="273" r:id="rId15"/>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32B158E-D173-438E-8032-AF9C93F98C42}" type="datetimeFigureOut">
              <a:rPr lang="lt-LT" smtClean="0"/>
              <a:t>2021-01-26</a:t>
            </a:fld>
            <a:endParaRPr lang="lt-LT"/>
          </a:p>
        </p:txBody>
      </p:sp>
      <p:sp>
        <p:nvSpPr>
          <p:cNvPr id="5" name="Footer Placeholder 4"/>
          <p:cNvSpPr>
            <a:spLocks noGrp="1"/>
          </p:cNvSpPr>
          <p:nvPr>
            <p:ph type="ftr" sz="quarter" idx="11"/>
          </p:nvPr>
        </p:nvSpPr>
        <p:spPr/>
        <p:txBody>
          <a:bodyPr/>
          <a:lstStyle/>
          <a:p>
            <a:endParaRPr lang="lt-L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417319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2B158E-D173-438E-8032-AF9C93F98C42}" type="datetimeFigureOut">
              <a:rPr lang="lt-LT" smtClean="0"/>
              <a:t>2021-01-26</a:t>
            </a:fld>
            <a:endParaRPr lang="lt-LT"/>
          </a:p>
        </p:txBody>
      </p:sp>
      <p:sp>
        <p:nvSpPr>
          <p:cNvPr id="5" name="Footer Placeholder 4"/>
          <p:cNvSpPr>
            <a:spLocks noGrp="1"/>
          </p:cNvSpPr>
          <p:nvPr>
            <p:ph type="ftr" sz="quarter" idx="11"/>
          </p:nvPr>
        </p:nvSpPr>
        <p:spPr/>
        <p:txBody>
          <a:bodyPr/>
          <a:lstStyle/>
          <a:p>
            <a:endParaRPr lang="lt-L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3350883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2B158E-D173-438E-8032-AF9C93F98C42}" type="datetimeFigureOut">
              <a:rPr lang="lt-LT" smtClean="0"/>
              <a:t>2021-01-26</a:t>
            </a:fld>
            <a:endParaRPr lang="lt-LT"/>
          </a:p>
        </p:txBody>
      </p:sp>
      <p:sp>
        <p:nvSpPr>
          <p:cNvPr id="5" name="Footer Placeholder 4"/>
          <p:cNvSpPr>
            <a:spLocks noGrp="1"/>
          </p:cNvSpPr>
          <p:nvPr>
            <p:ph type="ftr" sz="quarter" idx="11"/>
          </p:nvPr>
        </p:nvSpPr>
        <p:spPr/>
        <p:txBody>
          <a:bodyPr/>
          <a:lstStyle/>
          <a:p>
            <a:endParaRPr lang="lt-L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00B207B-B0E8-4618-9586-A25545570DC3}" type="slidenum">
              <a:rPr lang="lt-LT" smtClean="0"/>
              <a:t>‹#›</a:t>
            </a:fld>
            <a:endParaRPr lang="lt-L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40252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32B158E-D173-438E-8032-AF9C93F98C42}" type="datetimeFigureOut">
              <a:rPr lang="lt-LT" smtClean="0"/>
              <a:t>2021-01-26</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326149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32B158E-D173-438E-8032-AF9C93F98C42}" type="datetimeFigureOut">
              <a:rPr lang="lt-LT" smtClean="0"/>
              <a:t>2021-01-26</a:t>
            </a:fld>
            <a:endParaRPr lang="lt-LT"/>
          </a:p>
        </p:txBody>
      </p:sp>
      <p:sp>
        <p:nvSpPr>
          <p:cNvPr id="6" name="Footer Placeholder 5"/>
          <p:cNvSpPr>
            <a:spLocks noGrp="1"/>
          </p:cNvSpPr>
          <p:nvPr>
            <p:ph type="ftr" sz="quarter" idx="11"/>
          </p:nvPr>
        </p:nvSpPr>
        <p:spPr/>
        <p:txBody>
          <a:bodyPr/>
          <a:lstStyle/>
          <a:p>
            <a:endParaRPr lang="lt-L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00B207B-B0E8-4618-9586-A25545570DC3}" type="slidenum">
              <a:rPr lang="lt-LT" smtClean="0"/>
              <a:t>‹#›</a:t>
            </a:fld>
            <a:endParaRPr lang="lt-L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7017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232B158E-D173-438E-8032-AF9C93F98C42}" type="datetimeFigureOut">
              <a:rPr lang="lt-LT" smtClean="0"/>
              <a:t>2021-01-26</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4123958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2B158E-D173-438E-8032-AF9C93F98C42}" type="datetimeFigureOut">
              <a:rPr lang="lt-LT" smtClean="0"/>
              <a:t>2021-01-26</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643194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2B158E-D173-438E-8032-AF9C93F98C42}" type="datetimeFigureOut">
              <a:rPr lang="lt-LT" smtClean="0"/>
              <a:t>2021-01-26</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3498944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2B158E-D173-438E-8032-AF9C93F98C42}" type="datetimeFigureOut">
              <a:rPr lang="lt-LT" smtClean="0"/>
              <a:t>2021-01-26</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1718231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2B158E-D173-438E-8032-AF9C93F98C42}" type="datetimeFigureOut">
              <a:rPr lang="lt-LT" smtClean="0"/>
              <a:t>2021-01-26</a:t>
            </a:fld>
            <a:endParaRPr lang="lt-LT"/>
          </a:p>
        </p:txBody>
      </p:sp>
      <p:sp>
        <p:nvSpPr>
          <p:cNvPr id="5" name="Footer Placeholder 4"/>
          <p:cNvSpPr>
            <a:spLocks noGrp="1"/>
          </p:cNvSpPr>
          <p:nvPr>
            <p:ph type="ftr" sz="quarter" idx="11"/>
          </p:nvPr>
        </p:nvSpPr>
        <p:spPr/>
        <p:txBody>
          <a:bodyPr/>
          <a:lstStyle/>
          <a:p>
            <a:endParaRPr lang="lt-L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991516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32B158E-D173-438E-8032-AF9C93F98C42}" type="datetimeFigureOut">
              <a:rPr lang="lt-LT" smtClean="0"/>
              <a:t>2021-01-26</a:t>
            </a:fld>
            <a:endParaRPr lang="lt-LT"/>
          </a:p>
        </p:txBody>
      </p:sp>
      <p:sp>
        <p:nvSpPr>
          <p:cNvPr id="6" name="Footer Placeholder 5"/>
          <p:cNvSpPr>
            <a:spLocks noGrp="1"/>
          </p:cNvSpPr>
          <p:nvPr>
            <p:ph type="ftr" sz="quarter" idx="11"/>
          </p:nvPr>
        </p:nvSpPr>
        <p:spPr/>
        <p:txBody>
          <a:bodyPr/>
          <a:lstStyle/>
          <a:p>
            <a:endParaRPr lang="lt-L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169711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32B158E-D173-438E-8032-AF9C93F98C42}" type="datetimeFigureOut">
              <a:rPr lang="lt-LT" smtClean="0"/>
              <a:t>2021-01-26</a:t>
            </a:fld>
            <a:endParaRPr lang="lt-LT"/>
          </a:p>
        </p:txBody>
      </p:sp>
      <p:sp>
        <p:nvSpPr>
          <p:cNvPr id="8" name="Footer Placeholder 7"/>
          <p:cNvSpPr>
            <a:spLocks noGrp="1"/>
          </p:cNvSpPr>
          <p:nvPr>
            <p:ph type="ftr" sz="quarter" idx="11"/>
          </p:nvPr>
        </p:nvSpPr>
        <p:spPr/>
        <p:txBody>
          <a:bodyPr/>
          <a:lstStyle/>
          <a:p>
            <a:endParaRPr lang="lt-L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204831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32B158E-D173-438E-8032-AF9C93F98C42}" type="datetimeFigureOut">
              <a:rPr lang="lt-LT" smtClean="0"/>
              <a:t>2021-01-26</a:t>
            </a:fld>
            <a:endParaRPr lang="lt-LT"/>
          </a:p>
        </p:txBody>
      </p:sp>
      <p:sp>
        <p:nvSpPr>
          <p:cNvPr id="4" name="Footer Placeholder 3"/>
          <p:cNvSpPr>
            <a:spLocks noGrp="1"/>
          </p:cNvSpPr>
          <p:nvPr>
            <p:ph type="ftr" sz="quarter" idx="11"/>
          </p:nvPr>
        </p:nvSpPr>
        <p:spPr/>
        <p:txBody>
          <a:bodyPr/>
          <a:lstStyle/>
          <a:p>
            <a:endParaRPr lang="lt-L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1378541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B158E-D173-438E-8032-AF9C93F98C42}" type="datetimeFigureOut">
              <a:rPr lang="lt-LT" smtClean="0"/>
              <a:t>2021-01-26</a:t>
            </a:fld>
            <a:endParaRPr lang="lt-LT"/>
          </a:p>
        </p:txBody>
      </p:sp>
      <p:sp>
        <p:nvSpPr>
          <p:cNvPr id="3" name="Footer Placeholder 2"/>
          <p:cNvSpPr>
            <a:spLocks noGrp="1"/>
          </p:cNvSpPr>
          <p:nvPr>
            <p:ph type="ftr" sz="quarter" idx="11"/>
          </p:nvPr>
        </p:nvSpPr>
        <p:spPr/>
        <p:txBody>
          <a:bodyPr/>
          <a:lstStyle/>
          <a:p>
            <a:endParaRPr lang="lt-L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50954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32B158E-D173-438E-8032-AF9C93F98C42}" type="datetimeFigureOut">
              <a:rPr lang="lt-LT" smtClean="0"/>
              <a:t>2021-01-26</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226547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32B158E-D173-438E-8032-AF9C93F98C42}" type="datetimeFigureOut">
              <a:rPr lang="lt-LT" smtClean="0"/>
              <a:t>2021-01-26</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00B207B-B0E8-4618-9586-A25545570DC3}" type="slidenum">
              <a:rPr lang="lt-LT" smtClean="0"/>
              <a:t>‹#›</a:t>
            </a:fld>
            <a:endParaRPr lang="lt-LT"/>
          </a:p>
        </p:txBody>
      </p:sp>
    </p:spTree>
    <p:extLst>
      <p:ext uri="{BB962C8B-B14F-4D97-AF65-F5344CB8AC3E}">
        <p14:creationId xmlns:p14="http://schemas.microsoft.com/office/powerpoint/2010/main" val="2913107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32B158E-D173-438E-8032-AF9C93F98C42}" type="datetimeFigureOut">
              <a:rPr lang="lt-LT" smtClean="0"/>
              <a:t>2021-01-26</a:t>
            </a:fld>
            <a:endParaRPr lang="lt-L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00B207B-B0E8-4618-9586-A25545570DC3}" type="slidenum">
              <a:rPr lang="lt-LT" smtClean="0"/>
              <a:t>‹#›</a:t>
            </a:fld>
            <a:endParaRPr lang="lt-LT"/>
          </a:p>
        </p:txBody>
      </p:sp>
    </p:spTree>
    <p:extLst>
      <p:ext uri="{BB962C8B-B14F-4D97-AF65-F5344CB8AC3E}">
        <p14:creationId xmlns:p14="http://schemas.microsoft.com/office/powerpoint/2010/main" val="3069380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3630" y="1586158"/>
            <a:ext cx="6558874" cy="2121125"/>
          </a:xfrm>
          <a:prstGeom prst="rect">
            <a:avLst/>
          </a:prstGeom>
        </p:spPr>
      </p:pic>
      <p:sp>
        <p:nvSpPr>
          <p:cNvPr id="2" name="TextBox 1"/>
          <p:cNvSpPr txBox="1"/>
          <p:nvPr/>
        </p:nvSpPr>
        <p:spPr>
          <a:xfrm>
            <a:off x="3470521" y="3935391"/>
            <a:ext cx="6504972" cy="1323439"/>
          </a:xfrm>
          <a:prstGeom prst="rect">
            <a:avLst/>
          </a:prstGeom>
          <a:noFill/>
        </p:spPr>
        <p:txBody>
          <a:bodyPr wrap="square" rtlCol="0">
            <a:spAutoFit/>
          </a:bodyPr>
          <a:lstStyle/>
          <a:p>
            <a:r>
              <a:rPr lang="lt-LT" sz="8000" b="1" dirty="0" smtClean="0">
                <a:solidFill>
                  <a:srgbClr val="FF0000"/>
                </a:solidFill>
              </a:rPr>
              <a:t>D</a:t>
            </a:r>
            <a:r>
              <a:rPr lang="lt-LT" sz="8000" b="1" dirty="0" smtClean="0">
                <a:solidFill>
                  <a:srgbClr val="FFC000"/>
                </a:solidFill>
              </a:rPr>
              <a:t>AR</a:t>
            </a:r>
            <a:r>
              <a:rPr lang="lt-LT" sz="8000" b="1" dirty="0" smtClean="0">
                <a:solidFill>
                  <a:srgbClr val="00B0F0"/>
                </a:solidFill>
              </a:rPr>
              <a:t>ŽE</a:t>
            </a:r>
            <a:r>
              <a:rPr lang="lt-LT" sz="8000" b="1" dirty="0" smtClean="0">
                <a:solidFill>
                  <a:srgbClr val="7030A0"/>
                </a:solidFill>
              </a:rPr>
              <a:t>LY</a:t>
            </a:r>
            <a:r>
              <a:rPr lang="lt-LT" sz="8000" b="1" dirty="0" smtClean="0">
                <a:solidFill>
                  <a:srgbClr val="92D050"/>
                </a:solidFill>
              </a:rPr>
              <a:t>JE</a:t>
            </a:r>
            <a:endParaRPr lang="lt-LT" sz="8000" b="1" dirty="0">
              <a:solidFill>
                <a:srgbClr val="92D050"/>
              </a:solidFill>
            </a:endParaRPr>
          </a:p>
        </p:txBody>
      </p:sp>
      <p:sp>
        <p:nvSpPr>
          <p:cNvPr id="3" name="TextBox 2"/>
          <p:cNvSpPr txBox="1"/>
          <p:nvPr/>
        </p:nvSpPr>
        <p:spPr>
          <a:xfrm>
            <a:off x="7281618" y="6030713"/>
            <a:ext cx="4290598" cy="646331"/>
          </a:xfrm>
          <a:prstGeom prst="rect">
            <a:avLst/>
          </a:prstGeom>
          <a:noFill/>
        </p:spPr>
        <p:txBody>
          <a:bodyPr wrap="none" rtlCol="0">
            <a:spAutoFit/>
          </a:bodyPr>
          <a:lstStyle/>
          <a:p>
            <a:r>
              <a:rPr lang="lt-LT" b="1" dirty="0" smtClean="0">
                <a:latin typeface="Times New Roman" panose="02020603050405020304" pitchFamily="18" charset="0"/>
                <a:cs typeface="Times New Roman" panose="02020603050405020304" pitchFamily="18" charset="0"/>
              </a:rPr>
              <a:t>Parengė Ikimokyklinio ugdymo mokytoja</a:t>
            </a:r>
          </a:p>
          <a:p>
            <a:r>
              <a:rPr lang="lt-LT" b="1" dirty="0" smtClean="0">
                <a:latin typeface="Times New Roman" panose="02020603050405020304" pitchFamily="18" charset="0"/>
                <a:cs typeface="Times New Roman" panose="02020603050405020304" pitchFamily="18" charset="0"/>
              </a:rPr>
              <a:t>Renata Rudgalvienė</a:t>
            </a:r>
            <a:endParaRPr lang="lt-LT"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032567" y="381965"/>
            <a:ext cx="6268063" cy="523220"/>
          </a:xfrm>
          <a:prstGeom prst="rect">
            <a:avLst/>
          </a:prstGeom>
          <a:noFill/>
        </p:spPr>
        <p:txBody>
          <a:bodyPr wrap="none" rtlCol="0">
            <a:spAutoFit/>
          </a:bodyPr>
          <a:lstStyle/>
          <a:p>
            <a:r>
              <a:rPr lang="lt-LT" sz="2800" b="1" dirty="0" smtClean="0">
                <a:latin typeface="Times New Roman" panose="02020603050405020304" pitchFamily="18" charset="0"/>
                <a:cs typeface="Times New Roman" panose="02020603050405020304" pitchFamily="18" charset="0"/>
              </a:rPr>
              <a:t>Gargždų lopšelis-darželis „Naminukas“</a:t>
            </a:r>
            <a:endParaRPr lang="lt-LT"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2028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2367" y="735365"/>
            <a:ext cx="3520008" cy="5064030"/>
          </a:xfrm>
          <a:prstGeom prst="rect">
            <a:avLst/>
          </a:prstGeom>
        </p:spPr>
      </p:pic>
      <p:pic>
        <p:nvPicPr>
          <p:cNvPr id="4" name="Picture 3"/>
          <p:cNvPicPr>
            <a:picLocks noChangeAspect="1"/>
          </p:cNvPicPr>
          <p:nvPr/>
        </p:nvPicPr>
        <p:blipFill>
          <a:blip r:embed="rId3"/>
          <a:stretch>
            <a:fillRect/>
          </a:stretch>
        </p:blipFill>
        <p:spPr>
          <a:xfrm>
            <a:off x="4000608" y="736083"/>
            <a:ext cx="3912047" cy="2803337"/>
          </a:xfrm>
          <a:prstGeom prst="rect">
            <a:avLst/>
          </a:prstGeom>
        </p:spPr>
      </p:pic>
      <p:pic>
        <p:nvPicPr>
          <p:cNvPr id="5" name="Picture 4"/>
          <p:cNvPicPr>
            <a:picLocks noChangeAspect="1"/>
          </p:cNvPicPr>
          <p:nvPr/>
        </p:nvPicPr>
        <p:blipFill>
          <a:blip r:embed="rId4"/>
          <a:stretch>
            <a:fillRect/>
          </a:stretch>
        </p:blipFill>
        <p:spPr>
          <a:xfrm>
            <a:off x="3941078" y="3946924"/>
            <a:ext cx="4031109" cy="2911076"/>
          </a:xfrm>
          <a:prstGeom prst="rect">
            <a:avLst/>
          </a:prstGeom>
        </p:spPr>
      </p:pic>
      <p:pic>
        <p:nvPicPr>
          <p:cNvPr id="6" name="Picture 5"/>
          <p:cNvPicPr>
            <a:picLocks noChangeAspect="1"/>
          </p:cNvPicPr>
          <p:nvPr/>
        </p:nvPicPr>
        <p:blipFill>
          <a:blip r:embed="rId5"/>
          <a:stretch>
            <a:fillRect/>
          </a:stretch>
        </p:blipFill>
        <p:spPr>
          <a:xfrm>
            <a:off x="7972187" y="2488979"/>
            <a:ext cx="4271963" cy="3121410"/>
          </a:xfrm>
          <a:prstGeom prst="rect">
            <a:avLst/>
          </a:prstGeom>
        </p:spPr>
      </p:pic>
      <p:sp>
        <p:nvSpPr>
          <p:cNvPr id="2" name="TextBox 1"/>
          <p:cNvSpPr txBox="1"/>
          <p:nvPr/>
        </p:nvSpPr>
        <p:spPr>
          <a:xfrm>
            <a:off x="8710346" y="1010535"/>
            <a:ext cx="2703561"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Veikla su sraigėmis</a:t>
            </a:r>
          </a:p>
        </p:txBody>
      </p:sp>
    </p:spTree>
    <p:extLst>
      <p:ext uri="{BB962C8B-B14F-4D97-AF65-F5344CB8AC3E}">
        <p14:creationId xmlns:p14="http://schemas.microsoft.com/office/powerpoint/2010/main" val="1092644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60018" y="815585"/>
            <a:ext cx="5172829" cy="3168976"/>
          </a:xfrm>
          <a:prstGeom prst="rect">
            <a:avLst/>
          </a:prstGeom>
        </p:spPr>
      </p:pic>
      <p:pic>
        <p:nvPicPr>
          <p:cNvPr id="4" name="Picture 3"/>
          <p:cNvPicPr>
            <a:picLocks noChangeAspect="1"/>
          </p:cNvPicPr>
          <p:nvPr/>
        </p:nvPicPr>
        <p:blipFill>
          <a:blip r:embed="rId3"/>
          <a:stretch>
            <a:fillRect/>
          </a:stretch>
        </p:blipFill>
        <p:spPr>
          <a:xfrm>
            <a:off x="7486730" y="4079480"/>
            <a:ext cx="3993420" cy="2778520"/>
          </a:xfrm>
          <a:prstGeom prst="rect">
            <a:avLst/>
          </a:prstGeom>
        </p:spPr>
      </p:pic>
      <p:pic>
        <p:nvPicPr>
          <p:cNvPr id="5" name="Picture 4"/>
          <p:cNvPicPr>
            <a:picLocks noChangeAspect="1"/>
          </p:cNvPicPr>
          <p:nvPr/>
        </p:nvPicPr>
        <p:blipFill>
          <a:blip r:embed="rId4"/>
          <a:stretch>
            <a:fillRect/>
          </a:stretch>
        </p:blipFill>
        <p:spPr>
          <a:xfrm>
            <a:off x="462844" y="494526"/>
            <a:ext cx="5245626" cy="3479241"/>
          </a:xfrm>
          <a:prstGeom prst="rect">
            <a:avLst/>
          </a:prstGeom>
        </p:spPr>
      </p:pic>
      <p:pic>
        <p:nvPicPr>
          <p:cNvPr id="6" name="Picture 5"/>
          <p:cNvPicPr>
            <a:picLocks noChangeAspect="1"/>
          </p:cNvPicPr>
          <p:nvPr/>
        </p:nvPicPr>
        <p:blipFill>
          <a:blip r:embed="rId5"/>
          <a:stretch>
            <a:fillRect/>
          </a:stretch>
        </p:blipFill>
        <p:spPr>
          <a:xfrm>
            <a:off x="1016716" y="3984561"/>
            <a:ext cx="3967255" cy="2873439"/>
          </a:xfrm>
          <a:prstGeom prst="rect">
            <a:avLst/>
          </a:prstGeom>
        </p:spPr>
      </p:pic>
      <p:sp>
        <p:nvSpPr>
          <p:cNvPr id="7" name="TextBox 6"/>
          <p:cNvSpPr txBox="1"/>
          <p:nvPr/>
        </p:nvSpPr>
        <p:spPr>
          <a:xfrm>
            <a:off x="1352650" y="32861"/>
            <a:ext cx="2916183" cy="400110"/>
          </a:xfrm>
          <a:prstGeom prst="rect">
            <a:avLst/>
          </a:prstGeom>
          <a:noFill/>
        </p:spPr>
        <p:txBody>
          <a:bodyPr wrap="none" rtlCol="0">
            <a:spAutoFit/>
          </a:bodyPr>
          <a:lstStyle/>
          <a:p>
            <a:r>
              <a:rPr lang="lt-LT" sz="2000" b="1" dirty="0" smtClean="0">
                <a:latin typeface="Times New Roman" panose="02020603050405020304" pitchFamily="18" charset="0"/>
                <a:cs typeface="Times New Roman" panose="02020603050405020304" pitchFamily="18" charset="0"/>
              </a:rPr>
              <a:t>Besmegeniai iš krakmolo</a:t>
            </a:r>
            <a:endParaRPr lang="lt-LT" sz="20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991475" y="167961"/>
            <a:ext cx="6103146" cy="400110"/>
          </a:xfrm>
          <a:prstGeom prst="rect">
            <a:avLst/>
          </a:prstGeom>
          <a:noFill/>
        </p:spPr>
        <p:txBody>
          <a:bodyPr wrap="none" rtlCol="0">
            <a:spAutoFit/>
          </a:bodyPr>
          <a:lstStyle/>
          <a:p>
            <a:r>
              <a:rPr lang="lt-LT" sz="2000" b="1" dirty="0" smtClean="0">
                <a:latin typeface="Times New Roman" panose="02020603050405020304" pitchFamily="18" charset="0"/>
                <a:cs typeface="Times New Roman" panose="02020603050405020304" pitchFamily="18" charset="0"/>
              </a:rPr>
              <a:t>Muilas iš spalvoto dušo želė, želatinos ir įvairių priedų</a:t>
            </a:r>
            <a:endParaRPr lang="lt-LT"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7915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8281" y="283761"/>
            <a:ext cx="5163462" cy="641322"/>
          </a:xfrm>
        </p:spPr>
        <p:txBody>
          <a:bodyPr>
            <a:normAutofit/>
          </a:bodyPr>
          <a:lstStyle/>
          <a:p>
            <a:r>
              <a:rPr lang="lt-LT" sz="3200" b="1" dirty="0" smtClean="0">
                <a:latin typeface="Times New Roman" panose="02020603050405020304" pitchFamily="18" charset="0"/>
                <a:cs typeface="Times New Roman" panose="02020603050405020304" pitchFamily="18" charset="0"/>
              </a:rPr>
              <a:t>Kai pašąla ir pasninga</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16911" y="1384662"/>
            <a:ext cx="3954298" cy="4571023"/>
          </a:xfrm>
          <a:prstGeom prst="rect">
            <a:avLst/>
          </a:prstGeom>
        </p:spPr>
      </p:pic>
      <p:pic>
        <p:nvPicPr>
          <p:cNvPr id="4" name="Picture 3"/>
          <p:cNvPicPr>
            <a:picLocks noChangeAspect="1"/>
          </p:cNvPicPr>
          <p:nvPr/>
        </p:nvPicPr>
        <p:blipFill>
          <a:blip r:embed="rId3"/>
          <a:stretch>
            <a:fillRect/>
          </a:stretch>
        </p:blipFill>
        <p:spPr>
          <a:xfrm>
            <a:off x="4515303" y="2271959"/>
            <a:ext cx="3710237" cy="3683726"/>
          </a:xfrm>
          <a:prstGeom prst="rect">
            <a:avLst/>
          </a:prstGeom>
        </p:spPr>
      </p:pic>
      <p:pic>
        <p:nvPicPr>
          <p:cNvPr id="6" name="Picture 5"/>
          <p:cNvPicPr>
            <a:picLocks noChangeAspect="1"/>
          </p:cNvPicPr>
          <p:nvPr/>
        </p:nvPicPr>
        <p:blipFill>
          <a:blip r:embed="rId4"/>
          <a:stretch>
            <a:fillRect/>
          </a:stretch>
        </p:blipFill>
        <p:spPr>
          <a:xfrm>
            <a:off x="8566977" y="2271959"/>
            <a:ext cx="3372474" cy="3670173"/>
          </a:xfrm>
          <a:prstGeom prst="rect">
            <a:avLst/>
          </a:prstGeom>
        </p:spPr>
      </p:pic>
    </p:spTree>
    <p:extLst>
      <p:ext uri="{BB962C8B-B14F-4D97-AF65-F5344CB8AC3E}">
        <p14:creationId xmlns:p14="http://schemas.microsoft.com/office/powerpoint/2010/main" val="6880218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53" y="24554"/>
            <a:ext cx="9039417" cy="944386"/>
          </a:xfrm>
        </p:spPr>
        <p:txBody>
          <a:bodyPr>
            <a:normAutofit fontScale="90000"/>
          </a:bodyPr>
          <a:lstStyle/>
          <a:p>
            <a:r>
              <a:rPr lang="lt-LT" b="1" dirty="0" smtClean="0"/>
              <a:t>Akmenukų panaudojimas </a:t>
            </a:r>
            <a:r>
              <a:rPr lang="lt-LT" b="1" dirty="0" smtClean="0">
                <a:solidFill>
                  <a:srgbClr val="00B0F0"/>
                </a:solidFill>
              </a:rPr>
              <a:t>STEAM </a:t>
            </a:r>
            <a:r>
              <a:rPr lang="lt-LT" b="1" dirty="0" smtClean="0">
                <a:solidFill>
                  <a:schemeClr val="tx1"/>
                </a:solidFill>
              </a:rPr>
              <a:t>veikloje</a:t>
            </a:r>
            <a:endParaRPr lang="lt-LT" b="1" dirty="0">
              <a:solidFill>
                <a:schemeClr val="tx1"/>
              </a:solidFill>
            </a:endParaRPr>
          </a:p>
        </p:txBody>
      </p:sp>
      <p:pic>
        <p:nvPicPr>
          <p:cNvPr id="3" name="Picture 2"/>
          <p:cNvPicPr>
            <a:picLocks noChangeAspect="1"/>
          </p:cNvPicPr>
          <p:nvPr/>
        </p:nvPicPr>
        <p:blipFill>
          <a:blip r:embed="rId2"/>
          <a:stretch>
            <a:fillRect/>
          </a:stretch>
        </p:blipFill>
        <p:spPr>
          <a:xfrm>
            <a:off x="480101" y="3920405"/>
            <a:ext cx="2259752" cy="2937595"/>
          </a:xfrm>
          <a:prstGeom prst="rect">
            <a:avLst/>
          </a:prstGeom>
        </p:spPr>
      </p:pic>
      <p:pic>
        <p:nvPicPr>
          <p:cNvPr id="4" name="Picture 3"/>
          <p:cNvPicPr>
            <a:picLocks noChangeAspect="1"/>
          </p:cNvPicPr>
          <p:nvPr/>
        </p:nvPicPr>
        <p:blipFill>
          <a:blip r:embed="rId3"/>
          <a:stretch>
            <a:fillRect/>
          </a:stretch>
        </p:blipFill>
        <p:spPr>
          <a:xfrm>
            <a:off x="197060" y="815800"/>
            <a:ext cx="4497228" cy="2998332"/>
          </a:xfrm>
          <a:prstGeom prst="rect">
            <a:avLst/>
          </a:prstGeom>
        </p:spPr>
      </p:pic>
      <p:pic>
        <p:nvPicPr>
          <p:cNvPr id="5" name="Picture 4"/>
          <p:cNvPicPr>
            <a:picLocks noChangeAspect="1"/>
          </p:cNvPicPr>
          <p:nvPr/>
        </p:nvPicPr>
        <p:blipFill>
          <a:blip r:embed="rId4"/>
          <a:stretch>
            <a:fillRect/>
          </a:stretch>
        </p:blipFill>
        <p:spPr>
          <a:xfrm>
            <a:off x="8680274" y="976166"/>
            <a:ext cx="3098996" cy="3238952"/>
          </a:xfrm>
          <a:prstGeom prst="rect">
            <a:avLst/>
          </a:prstGeom>
        </p:spPr>
      </p:pic>
      <p:pic>
        <p:nvPicPr>
          <p:cNvPr id="7" name="Picture 6"/>
          <p:cNvPicPr>
            <a:picLocks noChangeAspect="1"/>
          </p:cNvPicPr>
          <p:nvPr/>
        </p:nvPicPr>
        <p:blipFill>
          <a:blip r:embed="rId5"/>
          <a:stretch>
            <a:fillRect/>
          </a:stretch>
        </p:blipFill>
        <p:spPr>
          <a:xfrm>
            <a:off x="3437591" y="4318956"/>
            <a:ext cx="3274809" cy="2539044"/>
          </a:xfrm>
          <a:prstGeom prst="rect">
            <a:avLst/>
          </a:prstGeom>
        </p:spPr>
      </p:pic>
      <p:pic>
        <p:nvPicPr>
          <p:cNvPr id="9" name="Picture 8"/>
          <p:cNvPicPr>
            <a:picLocks noChangeAspect="1"/>
          </p:cNvPicPr>
          <p:nvPr/>
        </p:nvPicPr>
        <p:blipFill>
          <a:blip r:embed="rId6"/>
          <a:stretch>
            <a:fillRect/>
          </a:stretch>
        </p:blipFill>
        <p:spPr>
          <a:xfrm>
            <a:off x="4958366" y="968940"/>
            <a:ext cx="2941254" cy="3130088"/>
          </a:xfrm>
          <a:prstGeom prst="rect">
            <a:avLst/>
          </a:prstGeom>
        </p:spPr>
      </p:pic>
      <p:pic>
        <p:nvPicPr>
          <p:cNvPr id="10" name="Picture 9"/>
          <p:cNvPicPr>
            <a:picLocks noChangeAspect="1"/>
          </p:cNvPicPr>
          <p:nvPr/>
        </p:nvPicPr>
        <p:blipFill>
          <a:blip r:embed="rId7"/>
          <a:stretch>
            <a:fillRect/>
          </a:stretch>
        </p:blipFill>
        <p:spPr>
          <a:xfrm rot="10800000">
            <a:off x="7410137" y="4744360"/>
            <a:ext cx="3605525" cy="2113639"/>
          </a:xfrm>
          <a:prstGeom prst="rect">
            <a:avLst/>
          </a:prstGeom>
        </p:spPr>
      </p:pic>
    </p:spTree>
    <p:extLst>
      <p:ext uri="{BB962C8B-B14F-4D97-AF65-F5344CB8AC3E}">
        <p14:creationId xmlns:p14="http://schemas.microsoft.com/office/powerpoint/2010/main" val="1372849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7378" y="2077156"/>
            <a:ext cx="7032978" cy="1015663"/>
          </a:xfrm>
          <a:prstGeom prst="rect">
            <a:avLst/>
          </a:prstGeom>
          <a:noFill/>
        </p:spPr>
        <p:txBody>
          <a:bodyPr wrap="square" rtlCol="0">
            <a:spAutoFit/>
          </a:bodyPr>
          <a:lstStyle/>
          <a:p>
            <a:r>
              <a:rPr lang="lt-LT" sz="6000" b="1" dirty="0" smtClean="0"/>
              <a:t>AČIŪ UŽ DĖMESĮ!</a:t>
            </a:r>
            <a:endParaRPr lang="lt-LT" sz="6000" b="1" dirty="0"/>
          </a:p>
        </p:txBody>
      </p:sp>
      <p:pic>
        <p:nvPicPr>
          <p:cNvPr id="4" name="Picture 3"/>
          <p:cNvPicPr>
            <a:picLocks noChangeAspect="1"/>
          </p:cNvPicPr>
          <p:nvPr/>
        </p:nvPicPr>
        <p:blipFill>
          <a:blip r:embed="rId2"/>
          <a:stretch>
            <a:fillRect/>
          </a:stretch>
        </p:blipFill>
        <p:spPr>
          <a:xfrm>
            <a:off x="4301463" y="3256056"/>
            <a:ext cx="2957292" cy="2072300"/>
          </a:xfrm>
          <a:prstGeom prst="rect">
            <a:avLst/>
          </a:prstGeom>
        </p:spPr>
      </p:pic>
    </p:spTree>
    <p:extLst>
      <p:ext uri="{BB962C8B-B14F-4D97-AF65-F5344CB8AC3E}">
        <p14:creationId xmlns:p14="http://schemas.microsoft.com/office/powerpoint/2010/main" val="149981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023" y="929570"/>
            <a:ext cx="10515600" cy="5076119"/>
          </a:xfrm>
        </p:spPr>
        <p:txBody>
          <a:bodyPr>
            <a:normAutofit fontScale="90000"/>
          </a:bodyPr>
          <a:lstStyle/>
          <a:p>
            <a:pPr algn="just"/>
            <a:r>
              <a:rPr lang="lt-LT" dirty="0" smtClean="0">
                <a:solidFill>
                  <a:schemeClr val="accent1">
                    <a:lumMod val="75000"/>
                  </a:schemeClr>
                </a:solidFill>
              </a:rPr>
              <a:t>        </a:t>
            </a:r>
            <a:r>
              <a:rPr lang="lt-LT" sz="4900" dirty="0" smtClean="0">
                <a:solidFill>
                  <a:schemeClr val="accent1">
                    <a:lumMod val="75000"/>
                  </a:schemeClr>
                </a:solidFill>
                <a:latin typeface="Times New Roman" panose="02020603050405020304" pitchFamily="18" charset="0"/>
                <a:cs typeface="Times New Roman" panose="02020603050405020304" pitchFamily="18" charset="0"/>
              </a:rPr>
              <a:t>Eksperimentai </a:t>
            </a:r>
            <a:r>
              <a:rPr lang="lt-LT" sz="4900" dirty="0">
                <a:solidFill>
                  <a:schemeClr val="accent1">
                    <a:lumMod val="75000"/>
                  </a:schemeClr>
                </a:solidFill>
                <a:latin typeface="Times New Roman" panose="02020603050405020304" pitchFamily="18" charset="0"/>
                <a:cs typeface="Times New Roman" panose="02020603050405020304" pitchFamily="18" charset="0"/>
              </a:rPr>
              <a:t>ir patyriminė patirtis padeda vaikams atskleisti ir pažinti pasaulį, moko kritiškai </a:t>
            </a:r>
            <a:r>
              <a:rPr lang="lt-LT" sz="4900" dirty="0" smtClean="0">
                <a:solidFill>
                  <a:schemeClr val="accent1">
                    <a:lumMod val="75000"/>
                  </a:schemeClr>
                </a:solidFill>
                <a:latin typeface="Times New Roman" panose="02020603050405020304" pitchFamily="18" charset="0"/>
                <a:cs typeface="Times New Roman" panose="02020603050405020304" pitchFamily="18" charset="0"/>
              </a:rPr>
              <a:t>mąstyti </a:t>
            </a:r>
            <a:r>
              <a:rPr lang="lt-LT" sz="4900" dirty="0">
                <a:solidFill>
                  <a:schemeClr val="accent1">
                    <a:lumMod val="75000"/>
                  </a:schemeClr>
                </a:solidFill>
                <a:latin typeface="Times New Roman" panose="02020603050405020304" pitchFamily="18" charset="0"/>
                <a:cs typeface="Times New Roman" panose="02020603050405020304" pitchFamily="18" charset="0"/>
              </a:rPr>
              <a:t>ir veikti </a:t>
            </a:r>
            <a:r>
              <a:rPr lang="lt-LT" sz="4900" dirty="0" smtClean="0">
                <a:solidFill>
                  <a:schemeClr val="accent1">
                    <a:lumMod val="75000"/>
                  </a:schemeClr>
                </a:solidFill>
                <a:latin typeface="Times New Roman" panose="02020603050405020304" pitchFamily="18" charset="0"/>
                <a:cs typeface="Times New Roman" panose="02020603050405020304" pitchFamily="18" charset="0"/>
              </a:rPr>
              <a:t>kūrybiškai.</a:t>
            </a:r>
            <a:br>
              <a:rPr lang="lt-LT" sz="4900" dirty="0" smtClean="0">
                <a:solidFill>
                  <a:schemeClr val="accent1">
                    <a:lumMod val="75000"/>
                  </a:schemeClr>
                </a:solidFill>
                <a:latin typeface="Times New Roman" panose="02020603050405020304" pitchFamily="18" charset="0"/>
                <a:cs typeface="Times New Roman" panose="02020603050405020304" pitchFamily="18" charset="0"/>
              </a:rPr>
            </a:br>
            <a:r>
              <a:rPr lang="lt-LT" sz="4900" dirty="0" smtClean="0">
                <a:solidFill>
                  <a:schemeClr val="accent1">
                    <a:lumMod val="75000"/>
                  </a:schemeClr>
                </a:solidFill>
                <a:latin typeface="Times New Roman" panose="02020603050405020304" pitchFamily="18" charset="0"/>
                <a:cs typeface="Times New Roman" panose="02020603050405020304" pitchFamily="18" charset="0"/>
              </a:rPr>
              <a:t>Taikant </a:t>
            </a:r>
            <a:r>
              <a:rPr lang="lt-LT" sz="4900" dirty="0">
                <a:solidFill>
                  <a:schemeClr val="accent1">
                    <a:lumMod val="75000"/>
                  </a:schemeClr>
                </a:solidFill>
                <a:latin typeface="Times New Roman" panose="02020603050405020304" pitchFamily="18" charset="0"/>
                <a:cs typeface="Times New Roman" panose="02020603050405020304" pitchFamily="18" charset="0"/>
              </a:rPr>
              <a:t>STEAM metodą vaikai skatinami eksperimentuoti, pasitelkti vaizduotę, papildant estetikos, jutiminio ir emocinio </a:t>
            </a:r>
            <a:r>
              <a:rPr lang="lt-LT" sz="4900" dirty="0" smtClean="0">
                <a:solidFill>
                  <a:schemeClr val="accent1">
                    <a:lumMod val="75000"/>
                  </a:schemeClr>
                </a:solidFill>
                <a:latin typeface="Times New Roman" panose="02020603050405020304" pitchFamily="18" charset="0"/>
                <a:cs typeface="Times New Roman" panose="02020603050405020304" pitchFamily="18" charset="0"/>
              </a:rPr>
              <a:t>patyrimo aspektus</a:t>
            </a:r>
            <a:r>
              <a:rPr lang="lt-LT" sz="4900" dirty="0">
                <a:solidFill>
                  <a:schemeClr val="accent1">
                    <a:lumMod val="75000"/>
                  </a:schemeClr>
                </a:solidFill>
                <a:latin typeface="Times New Roman" panose="02020603050405020304" pitchFamily="18" charset="0"/>
                <a:cs typeface="Times New Roman" panose="02020603050405020304" pitchFamily="18" charset="0"/>
              </a:rPr>
              <a:t>.</a:t>
            </a:r>
            <a:r>
              <a:rPr lang="lt-LT" dirty="0">
                <a:solidFill>
                  <a:schemeClr val="accent1">
                    <a:lumMod val="75000"/>
                  </a:schemeClr>
                </a:solidFill>
              </a:rPr>
              <a:t/>
            </a:r>
            <a:br>
              <a:rPr lang="lt-LT" dirty="0">
                <a:solidFill>
                  <a:schemeClr val="accent1">
                    <a:lumMod val="75000"/>
                  </a:schemeClr>
                </a:solidFill>
              </a:rPr>
            </a:br>
            <a:endParaRPr lang="lt-LT" dirty="0">
              <a:solidFill>
                <a:schemeClr val="accent1">
                  <a:lumMod val="75000"/>
                </a:schemeClr>
              </a:solidFill>
            </a:endParaRPr>
          </a:p>
        </p:txBody>
      </p:sp>
    </p:spTree>
    <p:extLst>
      <p:ext uri="{BB962C8B-B14F-4D97-AF65-F5344CB8AC3E}">
        <p14:creationId xmlns:p14="http://schemas.microsoft.com/office/powerpoint/2010/main" val="1167237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209" y="117387"/>
            <a:ext cx="9017416" cy="640445"/>
          </a:xfrm>
        </p:spPr>
        <p:txBody>
          <a:bodyPr>
            <a:normAutofit/>
          </a:bodyPr>
          <a:lstStyle/>
          <a:p>
            <a:r>
              <a:rPr lang="lt-LT" sz="3200" b="1" dirty="0" smtClean="0">
                <a:latin typeface="Times New Roman" panose="02020603050405020304" pitchFamily="18" charset="0"/>
                <a:cs typeface="Times New Roman" panose="02020603050405020304" pitchFamily="18" charset="0"/>
              </a:rPr>
              <a:t>Eksperimentinė</a:t>
            </a:r>
            <a:r>
              <a:rPr lang="lt-LT" sz="2800" b="1" dirty="0" smtClean="0">
                <a:latin typeface="Times New Roman" panose="02020603050405020304" pitchFamily="18" charset="0"/>
                <a:cs typeface="Times New Roman" panose="02020603050405020304" pitchFamily="18" charset="0"/>
              </a:rPr>
              <a:t> veikla pasitelkiant visus jutimus</a:t>
            </a:r>
            <a:endParaRPr lang="lt-LT" sz="28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65" y="811265"/>
            <a:ext cx="3065566" cy="28721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8002" y="784549"/>
            <a:ext cx="2657637" cy="3019984"/>
          </a:xfrm>
          <a:prstGeom prst="rect">
            <a:avLst/>
          </a:prstGeom>
        </p:spPr>
      </p:pic>
      <p:sp>
        <p:nvSpPr>
          <p:cNvPr id="5" name="TextBox 4"/>
          <p:cNvSpPr txBox="1"/>
          <p:nvPr/>
        </p:nvSpPr>
        <p:spPr>
          <a:xfrm>
            <a:off x="469365" y="5091082"/>
            <a:ext cx="2600325" cy="830997"/>
          </a:xfrm>
          <a:prstGeom prst="rect">
            <a:avLst/>
          </a:prstGeom>
          <a:noFill/>
        </p:spPr>
        <p:txBody>
          <a:bodyPr wrap="square" rtlCol="0">
            <a:spAutoFit/>
          </a:bodyPr>
          <a:lstStyle/>
          <a:p>
            <a:r>
              <a:rPr lang="lt-LT" sz="2400" b="1" dirty="0" smtClean="0">
                <a:latin typeface="Times New Roman" panose="02020603050405020304" pitchFamily="18" charset="0"/>
                <a:cs typeface="Times New Roman" panose="02020603050405020304" pitchFamily="18" charset="0"/>
              </a:rPr>
              <a:t>„Mikrobai bijo muilo“ </a:t>
            </a:r>
            <a:endParaRPr lang="lt-LT"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038002" y="4812423"/>
            <a:ext cx="2995602" cy="830997"/>
          </a:xfrm>
          <a:prstGeom prst="rect">
            <a:avLst/>
          </a:prstGeom>
          <a:noFill/>
        </p:spPr>
        <p:txBody>
          <a:bodyPr wrap="square" rtlCol="0">
            <a:spAutoFit/>
          </a:bodyPr>
          <a:lstStyle/>
          <a:p>
            <a:r>
              <a:rPr lang="lt-LT" sz="2400" b="1" dirty="0" smtClean="0">
                <a:latin typeface="Times New Roman" panose="02020603050405020304" pitchFamily="18" charset="0"/>
                <a:cs typeface="Times New Roman" panose="02020603050405020304" pitchFamily="18" charset="0"/>
              </a:rPr>
              <a:t>Baliono pūtimas su soda ir actu</a:t>
            </a:r>
            <a:endParaRPr lang="lt-LT" sz="2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3302311" y="3975563"/>
            <a:ext cx="2722890" cy="2874434"/>
          </a:xfrm>
          <a:prstGeom prst="rect">
            <a:avLst/>
          </a:prstGeom>
        </p:spPr>
      </p:pic>
      <p:pic>
        <p:nvPicPr>
          <p:cNvPr id="8" name="Picture 7"/>
          <p:cNvPicPr>
            <a:picLocks noChangeAspect="1"/>
          </p:cNvPicPr>
          <p:nvPr/>
        </p:nvPicPr>
        <p:blipFill>
          <a:blip r:embed="rId5"/>
          <a:stretch>
            <a:fillRect/>
          </a:stretch>
        </p:blipFill>
        <p:spPr>
          <a:xfrm>
            <a:off x="6417020" y="3975563"/>
            <a:ext cx="2568683" cy="2882437"/>
          </a:xfrm>
          <a:prstGeom prst="rect">
            <a:avLst/>
          </a:prstGeom>
        </p:spPr>
      </p:pic>
      <p:pic>
        <p:nvPicPr>
          <p:cNvPr id="9" name="Picture 8"/>
          <p:cNvPicPr>
            <a:picLocks noChangeAspect="1"/>
          </p:cNvPicPr>
          <p:nvPr/>
        </p:nvPicPr>
        <p:blipFill>
          <a:blip r:embed="rId6"/>
          <a:stretch>
            <a:fillRect/>
          </a:stretch>
        </p:blipFill>
        <p:spPr>
          <a:xfrm>
            <a:off x="4255814" y="757832"/>
            <a:ext cx="3902107" cy="2925533"/>
          </a:xfrm>
          <a:prstGeom prst="rect">
            <a:avLst/>
          </a:prstGeom>
        </p:spPr>
      </p:pic>
    </p:spTree>
    <p:extLst>
      <p:ext uri="{BB962C8B-B14F-4D97-AF65-F5344CB8AC3E}">
        <p14:creationId xmlns:p14="http://schemas.microsoft.com/office/powerpoint/2010/main" val="9271488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28" y="2113730"/>
            <a:ext cx="3298524" cy="3534695"/>
          </a:xfrm>
          <a:prstGeom prst="rect">
            <a:avLst/>
          </a:prstGeom>
        </p:spPr>
      </p:pic>
      <p:sp>
        <p:nvSpPr>
          <p:cNvPr id="4" name="TextBox 3"/>
          <p:cNvSpPr txBox="1"/>
          <p:nvPr/>
        </p:nvSpPr>
        <p:spPr>
          <a:xfrm>
            <a:off x="683581" y="1274706"/>
            <a:ext cx="2724657" cy="830997"/>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Cocacola ir Mentos</a:t>
            </a:r>
          </a:p>
          <a:p>
            <a:r>
              <a:rPr lang="lt-LT" sz="2400" b="1" dirty="0" smtClean="0">
                <a:latin typeface="Times New Roman" panose="02020603050405020304" pitchFamily="18" charset="0"/>
                <a:cs typeface="Times New Roman" panose="02020603050405020304" pitchFamily="18" charset="0"/>
              </a:rPr>
              <a:t> saldainiukas</a:t>
            </a:r>
            <a:endParaRPr lang="lt-LT"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7928438" y="1973727"/>
            <a:ext cx="4184540" cy="3036066"/>
          </a:xfrm>
          <a:prstGeom prst="rect">
            <a:avLst/>
          </a:prstGeom>
        </p:spPr>
      </p:pic>
      <p:pic>
        <p:nvPicPr>
          <p:cNvPr id="6" name="Picture 5"/>
          <p:cNvPicPr>
            <a:picLocks noChangeAspect="1"/>
          </p:cNvPicPr>
          <p:nvPr/>
        </p:nvPicPr>
        <p:blipFill>
          <a:blip r:embed="rId4"/>
          <a:stretch>
            <a:fillRect/>
          </a:stretch>
        </p:blipFill>
        <p:spPr>
          <a:xfrm>
            <a:off x="4239354" y="3252469"/>
            <a:ext cx="3008214" cy="3514648"/>
          </a:xfrm>
          <a:prstGeom prst="rect">
            <a:avLst/>
          </a:prstGeom>
        </p:spPr>
      </p:pic>
      <p:sp>
        <p:nvSpPr>
          <p:cNvPr id="7" name="TextBox 6"/>
          <p:cNvSpPr txBox="1"/>
          <p:nvPr/>
        </p:nvSpPr>
        <p:spPr>
          <a:xfrm>
            <a:off x="8132210" y="1459371"/>
            <a:ext cx="3776996"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„Saldainių spalvų žaismas“</a:t>
            </a:r>
            <a:endParaRPr lang="lt-LT"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625007" y="2689334"/>
            <a:ext cx="2484976"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Šlapias „ežiukas“</a:t>
            </a:r>
            <a:endParaRPr lang="lt-LT" sz="2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5322247" y="36221"/>
            <a:ext cx="2126498" cy="2551644"/>
          </a:xfrm>
          <a:prstGeom prst="rect">
            <a:avLst/>
          </a:prstGeom>
        </p:spPr>
      </p:pic>
    </p:spTree>
    <p:extLst>
      <p:ext uri="{BB962C8B-B14F-4D97-AF65-F5344CB8AC3E}">
        <p14:creationId xmlns:p14="http://schemas.microsoft.com/office/powerpoint/2010/main" val="106888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description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063" y="1862666"/>
            <a:ext cx="4193987" cy="4866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6928" y="5055843"/>
            <a:ext cx="2106667"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Piešimas piene</a:t>
            </a:r>
            <a:endParaRPr lang="lt-LT" sz="2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945446" y="1047552"/>
            <a:ext cx="3469219"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„Indų ploviklio išdaigos“</a:t>
            </a:r>
            <a:endParaRPr lang="lt-LT" sz="2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11702" y="128513"/>
            <a:ext cx="2628917" cy="3468305"/>
          </a:xfrm>
          <a:prstGeom prst="rect">
            <a:avLst/>
          </a:prstGeom>
        </p:spPr>
      </p:pic>
      <p:pic>
        <p:nvPicPr>
          <p:cNvPr id="6" name="Picture 5"/>
          <p:cNvPicPr>
            <a:picLocks noChangeAspect="1"/>
          </p:cNvPicPr>
          <p:nvPr/>
        </p:nvPicPr>
        <p:blipFill>
          <a:blip r:embed="rId4"/>
          <a:stretch>
            <a:fillRect/>
          </a:stretch>
        </p:blipFill>
        <p:spPr>
          <a:xfrm>
            <a:off x="3657600" y="128514"/>
            <a:ext cx="3473194" cy="4195129"/>
          </a:xfrm>
          <a:prstGeom prst="rect">
            <a:avLst/>
          </a:prstGeom>
        </p:spPr>
      </p:pic>
      <p:pic>
        <p:nvPicPr>
          <p:cNvPr id="7" name="Picture 6"/>
          <p:cNvPicPr>
            <a:picLocks noChangeAspect="1"/>
          </p:cNvPicPr>
          <p:nvPr/>
        </p:nvPicPr>
        <p:blipFill>
          <a:blip r:embed="rId5"/>
          <a:stretch>
            <a:fillRect/>
          </a:stretch>
        </p:blipFill>
        <p:spPr>
          <a:xfrm>
            <a:off x="580611" y="3715352"/>
            <a:ext cx="2691097" cy="3142648"/>
          </a:xfrm>
          <a:prstGeom prst="rect">
            <a:avLst/>
          </a:prstGeom>
        </p:spPr>
      </p:pic>
    </p:spTree>
    <p:extLst>
      <p:ext uri="{BB962C8B-B14F-4D97-AF65-F5344CB8AC3E}">
        <p14:creationId xmlns:p14="http://schemas.microsoft.com/office/powerpoint/2010/main" val="1485945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429" y="606072"/>
            <a:ext cx="6836926" cy="919162"/>
          </a:xfrm>
        </p:spPr>
        <p:txBody>
          <a:bodyPr>
            <a:normAutofit/>
          </a:bodyPr>
          <a:lstStyle/>
          <a:p>
            <a:pPr algn="ctr"/>
            <a:r>
              <a:rPr lang="lt-LT" sz="3200" b="1" dirty="0" smtClean="0">
                <a:solidFill>
                  <a:srgbClr val="00B0F0"/>
                </a:solidFill>
                <a:latin typeface="Times New Roman" panose="02020603050405020304" pitchFamily="18" charset="0"/>
                <a:cs typeface="Times New Roman" panose="02020603050405020304" pitchFamily="18" charset="0"/>
              </a:rPr>
              <a:t>STEAM</a:t>
            </a:r>
            <a:r>
              <a:rPr lang="lt-LT" sz="3200" b="1" dirty="0" smtClean="0">
                <a:latin typeface="Times New Roman" panose="02020603050405020304" pitchFamily="18" charset="0"/>
                <a:cs typeface="Times New Roman" panose="02020603050405020304" pitchFamily="18" charset="0"/>
              </a:rPr>
              <a:t> kasdieninėje veikloje</a:t>
            </a:r>
            <a:endParaRPr lang="lt-LT" sz="32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52778" y="1756244"/>
            <a:ext cx="3537119" cy="4850209"/>
          </a:xfrm>
          <a:prstGeom prst="rect">
            <a:avLst/>
          </a:prstGeom>
        </p:spPr>
      </p:pic>
      <p:pic>
        <p:nvPicPr>
          <p:cNvPr id="4" name="Picture 3"/>
          <p:cNvPicPr>
            <a:picLocks noChangeAspect="1"/>
          </p:cNvPicPr>
          <p:nvPr/>
        </p:nvPicPr>
        <p:blipFill>
          <a:blip r:embed="rId3"/>
          <a:stretch>
            <a:fillRect/>
          </a:stretch>
        </p:blipFill>
        <p:spPr>
          <a:xfrm>
            <a:off x="8444088" y="1817512"/>
            <a:ext cx="3420535" cy="4788941"/>
          </a:xfrm>
          <a:prstGeom prst="rect">
            <a:avLst/>
          </a:prstGeom>
        </p:spPr>
      </p:pic>
      <p:pic>
        <p:nvPicPr>
          <p:cNvPr id="5" name="Picture 4"/>
          <p:cNvPicPr>
            <a:picLocks noChangeAspect="1"/>
          </p:cNvPicPr>
          <p:nvPr/>
        </p:nvPicPr>
        <p:blipFill>
          <a:blip r:embed="rId4"/>
          <a:stretch>
            <a:fillRect/>
          </a:stretch>
        </p:blipFill>
        <p:spPr>
          <a:xfrm>
            <a:off x="4313230" y="1817513"/>
            <a:ext cx="3707525" cy="4788940"/>
          </a:xfrm>
          <a:prstGeom prst="rect">
            <a:avLst/>
          </a:prstGeom>
        </p:spPr>
      </p:pic>
    </p:spTree>
    <p:extLst>
      <p:ext uri="{BB962C8B-B14F-4D97-AF65-F5344CB8AC3E}">
        <p14:creationId xmlns:p14="http://schemas.microsoft.com/office/powerpoint/2010/main" val="3865427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4176" y="1806222"/>
            <a:ext cx="3981261" cy="5051778"/>
          </a:xfrm>
          <a:prstGeom prst="rect">
            <a:avLst/>
          </a:prstGeom>
        </p:spPr>
      </p:pic>
      <p:pic>
        <p:nvPicPr>
          <p:cNvPr id="4" name="Picture 3"/>
          <p:cNvPicPr>
            <a:picLocks noChangeAspect="1"/>
          </p:cNvPicPr>
          <p:nvPr/>
        </p:nvPicPr>
        <p:blipFill>
          <a:blip r:embed="rId3"/>
          <a:stretch>
            <a:fillRect/>
          </a:stretch>
        </p:blipFill>
        <p:spPr>
          <a:xfrm>
            <a:off x="8158450" y="1907177"/>
            <a:ext cx="3889282" cy="4950822"/>
          </a:xfrm>
          <a:prstGeom prst="rect">
            <a:avLst/>
          </a:prstGeom>
        </p:spPr>
      </p:pic>
      <p:pic>
        <p:nvPicPr>
          <p:cNvPr id="5" name="Picture 4"/>
          <p:cNvPicPr>
            <a:picLocks noChangeAspect="1"/>
          </p:cNvPicPr>
          <p:nvPr/>
        </p:nvPicPr>
        <p:blipFill>
          <a:blip r:embed="rId4"/>
          <a:stretch>
            <a:fillRect/>
          </a:stretch>
        </p:blipFill>
        <p:spPr>
          <a:xfrm>
            <a:off x="4693213" y="0"/>
            <a:ext cx="2996079" cy="3318933"/>
          </a:xfrm>
          <a:prstGeom prst="rect">
            <a:avLst/>
          </a:prstGeom>
        </p:spPr>
      </p:pic>
      <p:pic>
        <p:nvPicPr>
          <p:cNvPr id="2" name="Picture 1"/>
          <p:cNvPicPr>
            <a:picLocks noChangeAspect="1"/>
          </p:cNvPicPr>
          <p:nvPr/>
        </p:nvPicPr>
        <p:blipFill>
          <a:blip r:embed="rId5"/>
          <a:stretch>
            <a:fillRect/>
          </a:stretch>
        </p:blipFill>
        <p:spPr>
          <a:xfrm>
            <a:off x="4693213" y="3646310"/>
            <a:ext cx="2905622" cy="3211689"/>
          </a:xfrm>
          <a:prstGeom prst="rect">
            <a:avLst/>
          </a:prstGeom>
        </p:spPr>
      </p:pic>
      <p:sp>
        <p:nvSpPr>
          <p:cNvPr id="6" name="TextBox 5"/>
          <p:cNvSpPr txBox="1"/>
          <p:nvPr/>
        </p:nvSpPr>
        <p:spPr>
          <a:xfrm>
            <a:off x="5329644" y="3184645"/>
            <a:ext cx="2090057" cy="461665"/>
          </a:xfrm>
          <a:prstGeom prst="rect">
            <a:avLst/>
          </a:prstGeom>
          <a:noFill/>
        </p:spPr>
        <p:txBody>
          <a:bodyPr wrap="square" rtlCol="0">
            <a:spAutoFit/>
          </a:bodyPr>
          <a:lstStyle/>
          <a:p>
            <a:r>
              <a:rPr lang="lt-LT" sz="2400" b="1" dirty="0" smtClean="0">
                <a:latin typeface="Times New Roman" panose="02020603050405020304" pitchFamily="18" charset="0"/>
                <a:cs typeface="Times New Roman" panose="02020603050405020304" pitchFamily="18" charset="0"/>
              </a:rPr>
              <a:t>Kostruojam</a:t>
            </a:r>
            <a:endParaRPr lang="lt-L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525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0590" y="0"/>
            <a:ext cx="3028032" cy="3878471"/>
          </a:xfrm>
          <a:prstGeom prst="rect">
            <a:avLst/>
          </a:prstGeom>
        </p:spPr>
      </p:pic>
      <p:pic>
        <p:nvPicPr>
          <p:cNvPr id="4" name="Picture 3"/>
          <p:cNvPicPr>
            <a:picLocks noChangeAspect="1"/>
          </p:cNvPicPr>
          <p:nvPr/>
        </p:nvPicPr>
        <p:blipFill>
          <a:blip r:embed="rId3"/>
          <a:stretch>
            <a:fillRect/>
          </a:stretch>
        </p:blipFill>
        <p:spPr>
          <a:xfrm>
            <a:off x="3173876" y="2609161"/>
            <a:ext cx="2952401" cy="3978411"/>
          </a:xfrm>
          <a:prstGeom prst="rect">
            <a:avLst/>
          </a:prstGeom>
        </p:spPr>
      </p:pic>
      <p:pic>
        <p:nvPicPr>
          <p:cNvPr id="2" name="Picture 1"/>
          <p:cNvPicPr>
            <a:picLocks noChangeAspect="1"/>
          </p:cNvPicPr>
          <p:nvPr/>
        </p:nvPicPr>
        <p:blipFill>
          <a:blip r:embed="rId4"/>
          <a:stretch>
            <a:fillRect/>
          </a:stretch>
        </p:blipFill>
        <p:spPr>
          <a:xfrm>
            <a:off x="9121655" y="0"/>
            <a:ext cx="3083629" cy="3878471"/>
          </a:xfrm>
          <a:prstGeom prst="rect">
            <a:avLst/>
          </a:prstGeom>
        </p:spPr>
      </p:pic>
      <p:pic>
        <p:nvPicPr>
          <p:cNvPr id="5" name="Picture 4"/>
          <p:cNvPicPr>
            <a:picLocks noChangeAspect="1"/>
          </p:cNvPicPr>
          <p:nvPr/>
        </p:nvPicPr>
        <p:blipFill>
          <a:blip r:embed="rId5"/>
          <a:stretch>
            <a:fillRect/>
          </a:stretch>
        </p:blipFill>
        <p:spPr>
          <a:xfrm>
            <a:off x="6126277" y="2609162"/>
            <a:ext cx="2995378" cy="3978411"/>
          </a:xfrm>
          <a:prstGeom prst="rect">
            <a:avLst/>
          </a:prstGeom>
        </p:spPr>
      </p:pic>
      <p:sp>
        <p:nvSpPr>
          <p:cNvPr id="6" name="TextBox 5"/>
          <p:cNvSpPr txBox="1"/>
          <p:nvPr/>
        </p:nvSpPr>
        <p:spPr>
          <a:xfrm>
            <a:off x="4110918" y="1070462"/>
            <a:ext cx="4809906"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Kamštukai, dantų krapštukai ir......</a:t>
            </a:r>
            <a:endParaRPr lang="lt-L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42447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4706" y="270944"/>
            <a:ext cx="5079464" cy="1280890"/>
          </a:xfrm>
        </p:spPr>
        <p:txBody>
          <a:bodyPr>
            <a:normAutofit/>
          </a:bodyPr>
          <a:lstStyle/>
          <a:p>
            <a:pPr algn="ctr"/>
            <a:r>
              <a:rPr lang="lt-LT" sz="3200" b="1" dirty="0" smtClean="0">
                <a:solidFill>
                  <a:srgbClr val="00B0F0"/>
                </a:solidFill>
              </a:rPr>
              <a:t>STEAM</a:t>
            </a:r>
            <a:r>
              <a:rPr lang="lt-LT" sz="3200" b="1" dirty="0" smtClean="0"/>
              <a:t> gamtoje</a:t>
            </a:r>
            <a:endParaRPr lang="lt-LT" sz="3200" b="1" dirty="0"/>
          </a:p>
        </p:txBody>
      </p:sp>
      <p:pic>
        <p:nvPicPr>
          <p:cNvPr id="3" name="Picture 2"/>
          <p:cNvPicPr>
            <a:picLocks noChangeAspect="1"/>
          </p:cNvPicPr>
          <p:nvPr/>
        </p:nvPicPr>
        <p:blipFill>
          <a:blip r:embed="rId2"/>
          <a:stretch>
            <a:fillRect/>
          </a:stretch>
        </p:blipFill>
        <p:spPr>
          <a:xfrm>
            <a:off x="343341" y="2937258"/>
            <a:ext cx="4437540" cy="3920739"/>
          </a:xfrm>
          <a:prstGeom prst="rect">
            <a:avLst/>
          </a:prstGeom>
        </p:spPr>
      </p:pic>
      <p:pic>
        <p:nvPicPr>
          <p:cNvPr id="4" name="Picture 3"/>
          <p:cNvPicPr>
            <a:picLocks noChangeAspect="1"/>
          </p:cNvPicPr>
          <p:nvPr/>
        </p:nvPicPr>
        <p:blipFill>
          <a:blip r:embed="rId3"/>
          <a:stretch>
            <a:fillRect/>
          </a:stretch>
        </p:blipFill>
        <p:spPr>
          <a:xfrm>
            <a:off x="4994499" y="3711075"/>
            <a:ext cx="3272781" cy="2884309"/>
          </a:xfrm>
          <a:prstGeom prst="rect">
            <a:avLst/>
          </a:prstGeom>
        </p:spPr>
      </p:pic>
      <p:pic>
        <p:nvPicPr>
          <p:cNvPr id="5" name="Picture 4"/>
          <p:cNvPicPr>
            <a:picLocks noChangeAspect="1"/>
          </p:cNvPicPr>
          <p:nvPr/>
        </p:nvPicPr>
        <p:blipFill>
          <a:blip r:embed="rId4"/>
          <a:stretch>
            <a:fillRect/>
          </a:stretch>
        </p:blipFill>
        <p:spPr>
          <a:xfrm>
            <a:off x="5229629" y="1055118"/>
            <a:ext cx="1888708" cy="1597771"/>
          </a:xfrm>
          <a:prstGeom prst="rect">
            <a:avLst/>
          </a:prstGeom>
        </p:spPr>
      </p:pic>
      <p:sp>
        <p:nvSpPr>
          <p:cNvPr id="6" name="TextBox 5"/>
          <p:cNvSpPr txBox="1"/>
          <p:nvPr/>
        </p:nvSpPr>
        <p:spPr>
          <a:xfrm>
            <a:off x="7182338" y="1281547"/>
            <a:ext cx="1699119"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Tyrinėjame</a:t>
            </a:r>
            <a:endParaRPr lang="lt-LT" sz="2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719988" y="2385046"/>
            <a:ext cx="1983808" cy="461665"/>
          </a:xfrm>
          <a:prstGeom prst="rect">
            <a:avLst/>
          </a:prstGeom>
          <a:noFill/>
        </p:spPr>
        <p:txBody>
          <a:bodyPr wrap="square" rtlCol="0">
            <a:spAutoFit/>
          </a:bodyPr>
          <a:lstStyle/>
          <a:p>
            <a:r>
              <a:rPr lang="lt-LT" sz="2400" b="1" dirty="0" smtClean="0">
                <a:latin typeface="Times New Roman" panose="02020603050405020304" pitchFamily="18" charset="0"/>
                <a:cs typeface="Times New Roman" panose="02020603050405020304" pitchFamily="18" charset="0"/>
              </a:rPr>
              <a:t>Matuojame</a:t>
            </a:r>
            <a:endParaRPr lang="lt-LT" sz="2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70016" y="1180716"/>
            <a:ext cx="1483740"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Lyginame</a:t>
            </a:r>
            <a:endParaRPr lang="lt-LT" sz="24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926985" y="2861393"/>
            <a:ext cx="1244251" cy="461665"/>
          </a:xfrm>
          <a:prstGeom prst="rect">
            <a:avLst/>
          </a:prstGeom>
          <a:noFill/>
        </p:spPr>
        <p:txBody>
          <a:bodyPr wrap="none" rtlCol="0">
            <a:spAutoFit/>
          </a:bodyPr>
          <a:lstStyle/>
          <a:p>
            <a:r>
              <a:rPr lang="lt-LT" sz="2400" b="1" dirty="0" smtClean="0">
                <a:latin typeface="Times New Roman" panose="02020603050405020304" pitchFamily="18" charset="0"/>
                <a:cs typeface="Times New Roman" panose="02020603050405020304" pitchFamily="18" charset="0"/>
              </a:rPr>
              <a:t>Stebime</a:t>
            </a:r>
            <a:endParaRPr lang="lt-LT" sz="2400" b="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644170" y="3664206"/>
            <a:ext cx="3293412" cy="2931178"/>
          </a:xfrm>
          <a:prstGeom prst="rect">
            <a:avLst/>
          </a:prstGeom>
        </p:spPr>
      </p:pic>
      <p:pic>
        <p:nvPicPr>
          <p:cNvPr id="12" name="Picture 11"/>
          <p:cNvPicPr>
            <a:picLocks noChangeAspect="1"/>
          </p:cNvPicPr>
          <p:nvPr/>
        </p:nvPicPr>
        <p:blipFill>
          <a:blip r:embed="rId6"/>
          <a:stretch>
            <a:fillRect/>
          </a:stretch>
        </p:blipFill>
        <p:spPr>
          <a:xfrm>
            <a:off x="343341" y="154406"/>
            <a:ext cx="2481698" cy="2261159"/>
          </a:xfrm>
          <a:prstGeom prst="rect">
            <a:avLst/>
          </a:prstGeom>
        </p:spPr>
      </p:pic>
      <p:pic>
        <p:nvPicPr>
          <p:cNvPr id="13" name="Picture 12"/>
          <p:cNvPicPr>
            <a:picLocks noChangeAspect="1"/>
          </p:cNvPicPr>
          <p:nvPr/>
        </p:nvPicPr>
        <p:blipFill>
          <a:blip r:embed="rId7"/>
          <a:stretch>
            <a:fillRect/>
          </a:stretch>
        </p:blipFill>
        <p:spPr>
          <a:xfrm>
            <a:off x="9292031" y="270944"/>
            <a:ext cx="2606966" cy="3280461"/>
          </a:xfrm>
          <a:prstGeom prst="rect">
            <a:avLst/>
          </a:prstGeom>
        </p:spPr>
      </p:pic>
    </p:spTree>
    <p:extLst>
      <p:ext uri="{BB962C8B-B14F-4D97-AF65-F5344CB8AC3E}">
        <p14:creationId xmlns:p14="http://schemas.microsoft.com/office/powerpoint/2010/main" val="3000944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264</TotalTime>
  <Words>112</Words>
  <Application>Microsoft Office PowerPoint</Application>
  <PresentationFormat>Plačiaekranė</PresentationFormat>
  <Paragraphs>28</Paragraphs>
  <Slides>14</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14</vt:i4>
      </vt:variant>
    </vt:vector>
  </HeadingPairs>
  <TitlesOfParts>
    <vt:vector size="19" baseType="lpstr">
      <vt:lpstr>Arial</vt:lpstr>
      <vt:lpstr>Century Gothic</vt:lpstr>
      <vt:lpstr>Times New Roman</vt:lpstr>
      <vt:lpstr>Wingdings 3</vt:lpstr>
      <vt:lpstr>Wisp</vt:lpstr>
      <vt:lpstr>„PowerPoint“ pateiktis</vt:lpstr>
      <vt:lpstr>        Eksperimentai ir patyriminė patirtis padeda vaikams atskleisti ir pažinti pasaulį, moko kritiškai mąstyti ir veikti kūrybiškai. Taikant STEAM metodą vaikai skatinami eksperimentuoti, pasitelkti vaizduotę, papildant estetikos, jutiminio ir emocinio patyrimo aspektus. </vt:lpstr>
      <vt:lpstr>Eksperimentinė veikla pasitelkiant visus jutimus</vt:lpstr>
      <vt:lpstr>„PowerPoint“ pateiktis</vt:lpstr>
      <vt:lpstr>„PowerPoint“ pateiktis</vt:lpstr>
      <vt:lpstr>STEAM kasdieninėje veikloje</vt:lpstr>
      <vt:lpstr>„PowerPoint“ pateiktis</vt:lpstr>
      <vt:lpstr>„PowerPoint“ pateiktis</vt:lpstr>
      <vt:lpstr>STEAM gamtoje</vt:lpstr>
      <vt:lpstr>„PowerPoint“ pateiktis</vt:lpstr>
      <vt:lpstr>„PowerPoint“ pateiktis</vt:lpstr>
      <vt:lpstr>Kai pašąla ir pasninga</vt:lpstr>
      <vt:lpstr>Akmenukų panaudojimas STEAM veikloje</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Pavaduotoja</cp:lastModifiedBy>
  <cp:revision>27</cp:revision>
  <dcterms:created xsi:type="dcterms:W3CDTF">2021-01-21T14:53:10Z</dcterms:created>
  <dcterms:modified xsi:type="dcterms:W3CDTF">2021-01-26T06:11:07Z</dcterms:modified>
</cp:coreProperties>
</file>